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60" r:id="rId3"/>
    <p:sldId id="294" r:id="rId4"/>
    <p:sldId id="293" r:id="rId5"/>
    <p:sldId id="283" r:id="rId6"/>
    <p:sldId id="284" r:id="rId7"/>
    <p:sldId id="350" r:id="rId8"/>
    <p:sldId id="282" r:id="rId9"/>
    <p:sldId id="273" r:id="rId10"/>
    <p:sldId id="288" r:id="rId11"/>
    <p:sldId id="285" r:id="rId12"/>
    <p:sldId id="289" r:id="rId13"/>
    <p:sldId id="287" r:id="rId14"/>
    <p:sldId id="290" r:id="rId15"/>
    <p:sldId id="291" r:id="rId16"/>
    <p:sldId id="342" r:id="rId17"/>
    <p:sldId id="292" r:id="rId18"/>
    <p:sldId id="345" r:id="rId19"/>
    <p:sldId id="295" r:id="rId20"/>
    <p:sldId id="328" r:id="rId21"/>
    <p:sldId id="330" r:id="rId22"/>
    <p:sldId id="337" r:id="rId23"/>
    <p:sldId id="341" r:id="rId24"/>
    <p:sldId id="351" r:id="rId25"/>
    <p:sldId id="352" r:id="rId26"/>
    <p:sldId id="353" r:id="rId27"/>
    <p:sldId id="354" r:id="rId28"/>
    <p:sldId id="343" r:id="rId29"/>
    <p:sldId id="344" r:id="rId30"/>
    <p:sldId id="348" r:id="rId31"/>
    <p:sldId id="347" r:id="rId32"/>
    <p:sldId id="279" r:id="rId33"/>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116" autoAdjust="0"/>
    <p:restoredTop sz="94660"/>
  </p:normalViewPr>
  <p:slideViewPr>
    <p:cSldViewPr snapToGrid="0">
      <p:cViewPr varScale="1">
        <p:scale>
          <a:sx n="131" d="100"/>
          <a:sy n="131" d="100"/>
        </p:scale>
        <p:origin x="9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158556-3F15-1849-B0A7-5D40D9633857}" type="datetimeFigureOut">
              <a:rPr lang="es-MX" smtClean="0"/>
              <a:t>29/03/23</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86C970-DA13-F547-9E7B-1C3C7E582F33}" type="slidenum">
              <a:rPr lang="es-MX" smtClean="0"/>
              <a:t>‹Nº›</a:t>
            </a:fld>
            <a:endParaRPr lang="es-MX"/>
          </a:p>
        </p:txBody>
      </p:sp>
    </p:spTree>
    <p:extLst>
      <p:ext uri="{BB962C8B-B14F-4D97-AF65-F5344CB8AC3E}">
        <p14:creationId xmlns:p14="http://schemas.microsoft.com/office/powerpoint/2010/main" val="1357444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8B2CAA-1CBE-A9D8-E83C-D9E41A3AA50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079FAEDE-F09B-D8BB-7069-C55A745580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5A1C373C-8C20-3A83-808B-E683BD8F41F4}"/>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5" name="Marcador de pie de página 4">
            <a:extLst>
              <a:ext uri="{FF2B5EF4-FFF2-40B4-BE49-F238E27FC236}">
                <a16:creationId xmlns:a16="http://schemas.microsoft.com/office/drawing/2014/main" id="{66ACE8EE-DAEA-196D-CEFE-80F56753ADB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6A906355-3E02-45AA-1156-4A1F012B6910}"/>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3994244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FD1314-D00F-9D35-113E-B711CB90AC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7E615FD0-061F-A7AB-B199-2B81528EE0B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AAA134D3-1A09-7E95-AB7D-95809D3E3B11}"/>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5" name="Marcador de pie de página 4">
            <a:extLst>
              <a:ext uri="{FF2B5EF4-FFF2-40B4-BE49-F238E27FC236}">
                <a16:creationId xmlns:a16="http://schemas.microsoft.com/office/drawing/2014/main" id="{F87103DF-C672-F049-89AF-48D08661BD2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5B107909-68F5-2D8C-E90F-4360CCD30BC1}"/>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3016895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C0AF339-F2A2-F218-AFA7-D9D312AADCA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C1D7CEDD-E0ED-37E6-9689-26B27805CF3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0D626427-F62D-2DA2-BEC5-037565E39C33}"/>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5" name="Marcador de pie de página 4">
            <a:extLst>
              <a:ext uri="{FF2B5EF4-FFF2-40B4-BE49-F238E27FC236}">
                <a16:creationId xmlns:a16="http://schemas.microsoft.com/office/drawing/2014/main" id="{8CC2FD4D-B95F-D798-3B46-0428BDE00BD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798B76A-3A20-5242-DCE6-1A07E5284B98}"/>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647154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EA8125-CFD7-3BDE-7670-B1380FE055C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227A2E03-B0E8-CFBB-783C-066BF5B28A5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564A059B-DE33-674C-42BB-097D1532CFAA}"/>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5" name="Marcador de pie de página 4">
            <a:extLst>
              <a:ext uri="{FF2B5EF4-FFF2-40B4-BE49-F238E27FC236}">
                <a16:creationId xmlns:a16="http://schemas.microsoft.com/office/drawing/2014/main" id="{C19F35BF-A02F-A7D2-0025-FA2AEF7CADA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9F2F1559-9320-147E-F90E-74B46DE6C3B0}"/>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3858392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92E031-EC04-8568-4174-2622D03E477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FB33A04B-B9DA-4CC4-CCF4-3208C8C44B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67C06929-0CB8-A4CB-21F9-4904D32C6084}"/>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5" name="Marcador de pie de página 4">
            <a:extLst>
              <a:ext uri="{FF2B5EF4-FFF2-40B4-BE49-F238E27FC236}">
                <a16:creationId xmlns:a16="http://schemas.microsoft.com/office/drawing/2014/main" id="{9422622C-E645-152A-B0B7-536A592E9A0C}"/>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22155BEE-167F-1D59-3C16-86A5D35570DB}"/>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3472006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3D5F13-03AE-3FBE-BDBC-40B46E34672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C39E575E-3590-CE79-E968-BFB6058FB81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D428B2F0-D621-6E04-B3A8-0F7FA9E74993}"/>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04572D8C-7DD6-176E-85F8-B7BDB77C6D2F}"/>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6" name="Marcador de pie de página 5">
            <a:extLst>
              <a:ext uri="{FF2B5EF4-FFF2-40B4-BE49-F238E27FC236}">
                <a16:creationId xmlns:a16="http://schemas.microsoft.com/office/drawing/2014/main" id="{360251AC-A85D-C233-61B8-3FD9CAC841E4}"/>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59718975-107A-E153-516E-E6EDA12F5B70}"/>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250349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57F64B-F6CF-FE0B-4477-119B35D4E04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A46240F-981B-56D1-83EE-A770084019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7E18C10-BF22-04C8-A630-C95FC83FCB43}"/>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7088A457-C50D-6CCF-A8F5-819BA0B8A5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D9CCA538-F1B7-0539-2916-AA57C3439144}"/>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6B24DC18-F955-8873-4C5E-E16BD73E9A3D}"/>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8" name="Marcador de pie de página 7">
            <a:extLst>
              <a:ext uri="{FF2B5EF4-FFF2-40B4-BE49-F238E27FC236}">
                <a16:creationId xmlns:a16="http://schemas.microsoft.com/office/drawing/2014/main" id="{72A139CA-2F22-5046-9397-5834AEF61FCA}"/>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202BBED1-A899-03B3-950C-EADA9E9F4451}"/>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220418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712A85-FEA9-C00E-41C9-1281566A1E36}"/>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6A2EF175-6B9F-5B2D-0521-5A3798F3098F}"/>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4" name="Marcador de pie de página 3">
            <a:extLst>
              <a:ext uri="{FF2B5EF4-FFF2-40B4-BE49-F238E27FC236}">
                <a16:creationId xmlns:a16="http://schemas.microsoft.com/office/drawing/2014/main" id="{CF90EB34-ACD7-263E-E9DC-1DAC2EDBDA44}"/>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1AE32D64-23EF-B680-6213-E9CE02A744D6}"/>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3742026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E3F9B83-4B56-E5FD-34B2-8DF44845DF26}"/>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3" name="Marcador de pie de página 2">
            <a:extLst>
              <a:ext uri="{FF2B5EF4-FFF2-40B4-BE49-F238E27FC236}">
                <a16:creationId xmlns:a16="http://schemas.microsoft.com/office/drawing/2014/main" id="{41027234-CB42-52AE-9AAC-FD346A30B334}"/>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490ED7B7-8A1F-2815-6FFA-47E7C8A84EDA}"/>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1035908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4CF858-361C-BC51-2161-3D088DD064B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863F1D4C-81B4-BDA0-139F-4F16E67C95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E94D5A61-6F6A-EC6E-4F02-23AC3965BC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F62289B-9936-1294-7A80-94812282059A}"/>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6" name="Marcador de pie de página 5">
            <a:extLst>
              <a:ext uri="{FF2B5EF4-FFF2-40B4-BE49-F238E27FC236}">
                <a16:creationId xmlns:a16="http://schemas.microsoft.com/office/drawing/2014/main" id="{7EB02F31-0028-082F-9E3F-47741F3A7620}"/>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171830CE-1708-90FB-2DB6-5636F6F52044}"/>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18291146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DCC969-D5C9-311F-3F42-6671AFDDA94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6829277F-2C05-F4AF-B6F7-1393EAFF6D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A22EF24A-CF6F-C692-E494-6ED8D10696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A3D5238-721F-A663-762C-74A7F59769D1}"/>
              </a:ext>
            </a:extLst>
          </p:cNvPr>
          <p:cNvSpPr>
            <a:spLocks noGrp="1"/>
          </p:cNvSpPr>
          <p:nvPr>
            <p:ph type="dt" sz="half" idx="10"/>
          </p:nvPr>
        </p:nvSpPr>
        <p:spPr/>
        <p:txBody>
          <a:bodyPr/>
          <a:lstStyle/>
          <a:p>
            <a:fld id="{26459526-53C9-4BC9-BDF7-9A5F8344EF55}" type="datetimeFigureOut">
              <a:rPr lang="es-MX" smtClean="0"/>
              <a:t>29/03/23</a:t>
            </a:fld>
            <a:endParaRPr lang="es-MX"/>
          </a:p>
        </p:txBody>
      </p:sp>
      <p:sp>
        <p:nvSpPr>
          <p:cNvPr id="6" name="Marcador de pie de página 5">
            <a:extLst>
              <a:ext uri="{FF2B5EF4-FFF2-40B4-BE49-F238E27FC236}">
                <a16:creationId xmlns:a16="http://schemas.microsoft.com/office/drawing/2014/main" id="{8C7AA8FB-66B4-1CD2-B361-3C5DA2B054BC}"/>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7D2B758A-2C19-D8B9-5AC7-565C10E1C477}"/>
              </a:ext>
            </a:extLst>
          </p:cNvPr>
          <p:cNvSpPr>
            <a:spLocks noGrp="1"/>
          </p:cNvSpPr>
          <p:nvPr>
            <p:ph type="sldNum" sz="quarter" idx="12"/>
          </p:nvPr>
        </p:nvSpPr>
        <p:spPr/>
        <p:txBody>
          <a:bodyPr/>
          <a:lstStyle/>
          <a:p>
            <a:fld id="{D4AAAF05-C6E7-4D48-942F-AE66EE4D2797}" type="slidenum">
              <a:rPr lang="es-MX" smtClean="0"/>
              <a:t>‹Nº›</a:t>
            </a:fld>
            <a:endParaRPr lang="es-MX"/>
          </a:p>
        </p:txBody>
      </p:sp>
    </p:spTree>
    <p:extLst>
      <p:ext uri="{BB962C8B-B14F-4D97-AF65-F5344CB8AC3E}">
        <p14:creationId xmlns:p14="http://schemas.microsoft.com/office/powerpoint/2010/main" val="3799536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1CFEA63-4DA3-0741-D519-FCBD7874B8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318A05B-CA09-DC63-BE78-4FCB2800C4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2B84F55-3EC2-0D10-20D9-4FFC2C4228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459526-53C9-4BC9-BDF7-9A5F8344EF55}" type="datetimeFigureOut">
              <a:rPr lang="es-MX" smtClean="0"/>
              <a:t>29/03/23</a:t>
            </a:fld>
            <a:endParaRPr lang="es-MX"/>
          </a:p>
        </p:txBody>
      </p:sp>
      <p:sp>
        <p:nvSpPr>
          <p:cNvPr id="5" name="Marcador de pie de página 4">
            <a:extLst>
              <a:ext uri="{FF2B5EF4-FFF2-40B4-BE49-F238E27FC236}">
                <a16:creationId xmlns:a16="http://schemas.microsoft.com/office/drawing/2014/main" id="{67EA7DEF-1F58-90A5-EB1A-365BB27C7A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379BAF9C-9F80-1117-3A6D-DB4C4C5C71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AAAF05-C6E7-4D48-942F-AE66EE4D2797}" type="slidenum">
              <a:rPr lang="es-MX" smtClean="0"/>
              <a:t>‹Nº›</a:t>
            </a:fld>
            <a:endParaRPr lang="es-MX"/>
          </a:p>
        </p:txBody>
      </p:sp>
    </p:spTree>
    <p:extLst>
      <p:ext uri="{BB962C8B-B14F-4D97-AF65-F5344CB8AC3E}">
        <p14:creationId xmlns:p14="http://schemas.microsoft.com/office/powerpoint/2010/main" val="9940491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PE1606_PE_Web_IMg_IoT_Trends_MSIData.jpg"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file:////Users/luisalvarado/Library/Group%20Containers/UBF8T346G9.ms/WebArchiveCopyPasteTempFiles/com.microsoft.Word/1442006295935.jpg" TargetMode="Externa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blog_CAPACITACI_N.png"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file:////Users/luisalvarado/Library/Group%20Containers/UBF8T346G9.ms/WebArchiveCopyPasteTempFiles/com.microsoft.Word/th%3fid=OIP.LU7LK1Ohxw4n7sT1LytOxAHaEo&amp;pid=Api&amp;P=0" TargetMode="Externa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pctest.png"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file:////Users/luisalvarado/Library/Group%20Containers/UBF8T346G9.ms/WebArchiveCopyPasteTempFiles/com.microsoft.Word/Programa_de_mantenimiento-1200x675.png" TargetMode="Externa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emotionheader5791035703.jpg"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file:////Users/luisalvarado/Library/Group%20Containers/UBF8T346G9.ms/WebArchiveCopyPasteTempFiles/com.microsoft.Word/th%3fid=OIP.1K4iCzI3plZ4KMo5RjwjxwHaFj&amp;pid=Api&amp;P=0" TargetMode="Externa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1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rA3q7pktQDmv7KjiZeEW"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file:////Users/luisalvarado/Library/Group%20Containers/UBF8T346G9.ms/WebArchiveCopyPasteTempFiles/com.microsoft.Word/page_1.jpg" TargetMode="External"/><Relationship Id="rId4" Type="http://schemas.openxmlformats.org/officeDocument/2006/relationships/image" Target="../media/image33.jpeg"/><Relationship Id="rId9" Type="http://schemas.openxmlformats.org/officeDocument/2006/relationships/image" Target="file:////Users/luisalvarado/Library/Group%20Containers/UBF8T346G9.ms/WebArchiveCopyPasteTempFiles/com.microsoft.Word/th%3fid=OIP.Ml9XsCNQCk4s3Le7pH8jMAHaFz&amp;pid=Api&amp;P=0"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6.emf"/></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38.emf"/><Relationship Id="rId4" Type="http://schemas.openxmlformats.org/officeDocument/2006/relationships/image" Target="../media/image37.emf"/></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39.emf"/></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43.emf"/><Relationship Id="rId4" Type="http://schemas.openxmlformats.org/officeDocument/2006/relationships/image" Target="../media/image42.emf"/></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47.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hyperlink" Target="https://previnsa.com/que-es-el-fuego/"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57.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file:////Users/luisalvarado/Library/Group%20Containers/UBF8T346G9.ms/WebArchiveCopyPasteTempFiles/com.microsoft.Word/clasificacin-de-extintores-segn-el-tipo-de-fuego-que-combaten.jpg" TargetMode="External"/><Relationship Id="rId4" Type="http://schemas.openxmlformats.org/officeDocument/2006/relationships/image" Target="../media/image55.jpe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29.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rA3q7pktQDmv7KjiZeEW"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file:////Users/luisalvarado/Library/Group%20Containers/UBF8T346G9.ms/WebArchiveCopyPasteTempFiles/com.microsoft.Word/page_1.jpg" TargetMode="External"/><Relationship Id="rId4" Type="http://schemas.openxmlformats.org/officeDocument/2006/relationships/image" Target="../media/image33.jpeg"/><Relationship Id="rId9" Type="http://schemas.openxmlformats.org/officeDocument/2006/relationships/image" Target="file:////Users/luisalvarado/Library/Group%20Containers/UBF8T346G9.ms/WebArchiveCopyPasteTempFiles/com.microsoft.Word/th%3fid=OIP.Ml9XsCNQCk4s3Le7pH8jMAHaFz&amp;pid=Api&amp;P=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1992b6a2-1463-4c76-9526-d9cf20ec928c.png"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file:////Users/luisalvarado/Library/Group%20Containers/UBF8T346G9.ms/WebArchiveCopyPasteTempFiles/com.microsoft.Word/acreditaci%2525C3%2525B3n.png" TargetMode="Externa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31.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12.png"/><Relationship Id="rId7" Type="http://schemas.openxmlformats.org/officeDocument/2006/relationships/image" Target="../media/image61.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60.emf"/><Relationship Id="rId5" Type="http://schemas.openxmlformats.org/officeDocument/2006/relationships/image" Target="../media/image59.emf"/><Relationship Id="rId4" Type="http://schemas.openxmlformats.org/officeDocument/2006/relationships/image" Target="../media/image58.emf"/><Relationship Id="rId9" Type="http://schemas.openxmlformats.org/officeDocument/2006/relationships/image" Target="../media/image63.jpe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file:////Users/luisalvarado/Library/Group%20Containers/UBF8T346G9.ms/WebArchiveCopyPasteTempFiles/com.microsoft.Word/gracias-por-su-atencion-20.gif" TargetMode="External"/><Relationship Id="rId5" Type="http://schemas.openxmlformats.org/officeDocument/2006/relationships/image" Target="../media/image65.gif"/><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page_1.jpg"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file:////Users/luisalvarado/Library/Group%20Containers/UBF8T346G9.ms/WebArchiveCopyPasteTempFiles/com.microsoft.Word/libro-bitacora-de-obra-con-96-hojas-papeleria-tamano-oficio-D_NQ_NP_756-MLM4710766444_072013-F.jpg" TargetMode="Externa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Mantenimiento.png"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file:////Users/luisalvarado/Library/Group%20Containers/UBF8T346G9.ms/WebArchiveCopyPasteTempFiles/com.microsoft.Word/bitacoras-arquitectura-quilqa-peru-D_NQ_NP_773171-MPE25835548786_082017-F.jpg" TargetMode="Externa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file:////Users/luisalvarado/Library/Group%20Containers/UBF8T346G9.ms/WebArchiveCopyPasteTempFiles/com.microsoft.Word/partes-de-la-bitacara.jpg"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file:////Users/luisalvarado/Library/Group%20Containers/UBF8T346G9.ms/WebArchiveCopyPasteTempFiles/com.microsoft.Word/caracteristicas.jpg" TargetMode="Externa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file:////Users/luisalvarado/Library/Group%20Containers/UBF8T346G9.ms/WebArchiveCopyPasteTempFiles/com.microsoft.Word/mantenimiento_edificacion.png" TargetMode="Externa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AF8ABC6E-34D8-888C-1C5D-7DAA1623D9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ítulo 1">
            <a:extLst>
              <a:ext uri="{FF2B5EF4-FFF2-40B4-BE49-F238E27FC236}">
                <a16:creationId xmlns:a16="http://schemas.microsoft.com/office/drawing/2014/main" id="{2568AB7B-F63A-2DDC-E09B-C45CAD555987}"/>
              </a:ext>
            </a:extLst>
          </p:cNvPr>
          <p:cNvSpPr>
            <a:spLocks noGrp="1"/>
          </p:cNvSpPr>
          <p:nvPr>
            <p:ph type="ctrTitle"/>
          </p:nvPr>
        </p:nvSpPr>
        <p:spPr>
          <a:xfrm>
            <a:off x="1326776" y="2043148"/>
            <a:ext cx="9144000" cy="1743916"/>
          </a:xfrm>
        </p:spPr>
        <p:txBody>
          <a:bodyPr>
            <a:normAutofit/>
          </a:bodyPr>
          <a:lstStyle/>
          <a:p>
            <a:r>
              <a:rPr lang="es-ES" sz="5400" b="1" dirty="0">
                <a:solidFill>
                  <a:schemeClr val="bg1"/>
                </a:solidFill>
                <a:latin typeface="Verdana" panose="020B0604030504040204" pitchFamily="34" charset="0"/>
                <a:ea typeface="Verdana" panose="020B0604030504040204" pitchFamily="34" charset="0"/>
              </a:rPr>
              <a:t>BITÁCORAS DE MANTENIMIENTO</a:t>
            </a:r>
            <a:endParaRPr lang="es-MX" sz="5400" b="1" dirty="0">
              <a:solidFill>
                <a:schemeClr val="bg1"/>
              </a:solidFill>
              <a:latin typeface="Verdana" panose="020B0604030504040204" pitchFamily="34" charset="0"/>
              <a:ea typeface="Verdana" panose="020B0604030504040204" pitchFamily="34" charset="0"/>
            </a:endParaRPr>
          </a:p>
        </p:txBody>
      </p:sp>
      <p:sp>
        <p:nvSpPr>
          <p:cNvPr id="3" name="Subtítulo 2">
            <a:extLst>
              <a:ext uri="{FF2B5EF4-FFF2-40B4-BE49-F238E27FC236}">
                <a16:creationId xmlns:a16="http://schemas.microsoft.com/office/drawing/2014/main" id="{1C95C1C1-A498-27D8-EDDE-4905109D2CB9}"/>
              </a:ext>
            </a:extLst>
          </p:cNvPr>
          <p:cNvSpPr>
            <a:spLocks noGrp="1"/>
          </p:cNvSpPr>
          <p:nvPr>
            <p:ph type="subTitle" idx="1"/>
          </p:nvPr>
        </p:nvSpPr>
        <p:spPr>
          <a:xfrm>
            <a:off x="1107981" y="3788523"/>
            <a:ext cx="9144000" cy="864159"/>
          </a:xfrm>
        </p:spPr>
        <p:txBody>
          <a:bodyPr>
            <a:normAutofit/>
          </a:bodyPr>
          <a:lstStyle/>
          <a:p>
            <a:r>
              <a:rPr lang="es-ES" sz="3200" dirty="0">
                <a:solidFill>
                  <a:schemeClr val="bg1"/>
                </a:solidFill>
                <a:latin typeface="Verdana" panose="020B0604030504040204" pitchFamily="34" charset="0"/>
                <a:ea typeface="Verdana" panose="020B0604030504040204" pitchFamily="34" charset="0"/>
              </a:rPr>
              <a:t>UNIDADES DE PRIMER NIVEL </a:t>
            </a:r>
            <a:endParaRPr lang="es-MX" sz="3200" dirty="0">
              <a:solidFill>
                <a:schemeClr val="bg1"/>
              </a:solidFill>
              <a:latin typeface="Verdana" panose="020B0604030504040204" pitchFamily="34" charset="0"/>
              <a:ea typeface="Verdana" panose="020B0604030504040204" pitchFamily="34" charset="0"/>
            </a:endParaRPr>
          </a:p>
        </p:txBody>
      </p:sp>
      <p:pic>
        <p:nvPicPr>
          <p:cNvPr id="9" name="Gráfico 8">
            <a:extLst>
              <a:ext uri="{FF2B5EF4-FFF2-40B4-BE49-F238E27FC236}">
                <a16:creationId xmlns:a16="http://schemas.microsoft.com/office/drawing/2014/main" id="{B71C009E-8BF7-1324-0A35-02502EDCA4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02717" y="786486"/>
            <a:ext cx="3611095" cy="756319"/>
          </a:xfrm>
          <a:prstGeom prst="rect">
            <a:avLst/>
          </a:prstGeom>
        </p:spPr>
      </p:pic>
      <p:pic>
        <p:nvPicPr>
          <p:cNvPr id="11" name="Gráfico 10">
            <a:extLst>
              <a:ext uri="{FF2B5EF4-FFF2-40B4-BE49-F238E27FC236}">
                <a16:creationId xmlns:a16="http://schemas.microsoft.com/office/drawing/2014/main" id="{44A85259-36C6-2FDD-81A3-ED2B40BE939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68893" y="4446493"/>
            <a:ext cx="3278741" cy="1955987"/>
          </a:xfrm>
          <a:prstGeom prst="rect">
            <a:avLst/>
          </a:prstGeom>
        </p:spPr>
      </p:pic>
    </p:spTree>
    <p:extLst>
      <p:ext uri="{BB962C8B-B14F-4D97-AF65-F5344CB8AC3E}">
        <p14:creationId xmlns:p14="http://schemas.microsoft.com/office/powerpoint/2010/main" val="4236626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21258"/>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2" name="3 CuadroTexto">
            <a:extLst>
              <a:ext uri="{FF2B5EF4-FFF2-40B4-BE49-F238E27FC236}">
                <a16:creationId xmlns:a16="http://schemas.microsoft.com/office/drawing/2014/main" id="{BB88BCA0-1A3F-BBDB-E4B4-CB621A87B572}"/>
              </a:ext>
            </a:extLst>
          </p:cNvPr>
          <p:cNvSpPr txBox="1"/>
          <p:nvPr/>
        </p:nvSpPr>
        <p:spPr>
          <a:xfrm>
            <a:off x="478971" y="139618"/>
            <a:ext cx="6183086" cy="1323439"/>
          </a:xfrm>
          <a:prstGeom prst="rect">
            <a:avLst/>
          </a:prstGeom>
          <a:noFill/>
        </p:spPr>
        <p:txBody>
          <a:bodyPr wrap="square" rtlCol="0">
            <a:spAutoFit/>
          </a:bodyPr>
          <a:lstStyle/>
          <a:p>
            <a:pPr algn="just"/>
            <a:endParaRPr lang="es-MX" sz="800" dirty="0"/>
          </a:p>
          <a:p>
            <a:pPr algn="just"/>
            <a:r>
              <a:rPr lang="es-MX" b="1" dirty="0">
                <a:latin typeface="Verdana" panose="020B0604030504040204" pitchFamily="34" charset="0"/>
                <a:ea typeface="Verdana" panose="020B0604030504040204" pitchFamily="34" charset="0"/>
                <a:cs typeface="Verdana" panose="020B0604030504040204" pitchFamily="34" charset="0"/>
              </a:rPr>
              <a:t>NORMA Oficial Mexicana NOM-016-SSA3-2012, </a:t>
            </a:r>
            <a:r>
              <a:rPr lang="es-MX" dirty="0">
                <a:latin typeface="Verdana" panose="020B0604030504040204" pitchFamily="34" charset="0"/>
                <a:ea typeface="Verdana" panose="020B0604030504040204" pitchFamily="34" charset="0"/>
                <a:cs typeface="Verdana" panose="020B0604030504040204" pitchFamily="34" charset="0"/>
              </a:rPr>
              <a:t>Que establece las características mínimas de infraestructura y equipamiento de hospitales, y consultorios de atención médica especializada.</a:t>
            </a:r>
          </a:p>
        </p:txBody>
      </p:sp>
      <p:sp>
        <p:nvSpPr>
          <p:cNvPr id="4" name="CuadroTexto 3">
            <a:extLst>
              <a:ext uri="{FF2B5EF4-FFF2-40B4-BE49-F238E27FC236}">
                <a16:creationId xmlns:a16="http://schemas.microsoft.com/office/drawing/2014/main" id="{4BF13E42-82B5-4836-5EF8-8758010079C3}"/>
              </a:ext>
            </a:extLst>
          </p:cNvPr>
          <p:cNvSpPr txBox="1"/>
          <p:nvPr/>
        </p:nvSpPr>
        <p:spPr>
          <a:xfrm>
            <a:off x="406400" y="1771563"/>
            <a:ext cx="6255657" cy="4216539"/>
          </a:xfrm>
          <a:prstGeom prst="rect">
            <a:avLst/>
          </a:prstGeom>
          <a:noFill/>
        </p:spPr>
        <p:txBody>
          <a:bodyPr wrap="square">
            <a:spAutoFit/>
          </a:bodyPr>
          <a:lstStyle/>
          <a:p>
            <a:pPr algn="just"/>
            <a:r>
              <a:rPr lang="es-MX" b="1" dirty="0">
                <a:latin typeface="Verdana" panose="020B0604030504040204" pitchFamily="34" charset="0"/>
                <a:ea typeface="Verdana" panose="020B0604030504040204" pitchFamily="34" charset="0"/>
                <a:cs typeface="Verdana" panose="020B0604030504040204" pitchFamily="34" charset="0"/>
              </a:rPr>
              <a:t>5. Disposiciones generales aplicables a los establecimientos para la atención médica hospitalaria.</a:t>
            </a:r>
          </a:p>
          <a:p>
            <a:pPr algn="just"/>
            <a:endParaRPr lang="es-MX" dirty="0">
              <a:latin typeface="Verdana" panose="020B0604030504040204" pitchFamily="34" charset="0"/>
              <a:ea typeface="Verdana" panose="020B0604030504040204" pitchFamily="34" charset="0"/>
              <a:cs typeface="Verdana" panose="020B0604030504040204" pitchFamily="34" charset="0"/>
            </a:endParaRPr>
          </a:p>
          <a:p>
            <a:pPr algn="just"/>
            <a:r>
              <a:rPr lang="es-MX" b="1" dirty="0">
                <a:latin typeface="Verdana" panose="020B0604030504040204" pitchFamily="34" charset="0"/>
                <a:ea typeface="Verdana" panose="020B0604030504040204" pitchFamily="34" charset="0"/>
                <a:cs typeface="Verdana" panose="020B0604030504040204" pitchFamily="34" charset="0"/>
              </a:rPr>
              <a:t>5.1.13</a:t>
            </a:r>
            <a:r>
              <a:rPr lang="es-MX" dirty="0">
                <a:latin typeface="Verdana" panose="020B0604030504040204" pitchFamily="34" charset="0"/>
                <a:ea typeface="Verdana" panose="020B0604030504040204" pitchFamily="34" charset="0"/>
                <a:cs typeface="Verdana" panose="020B0604030504040204" pitchFamily="34" charset="0"/>
              </a:rPr>
              <a:t> Llevar a cabo el </a:t>
            </a:r>
            <a:r>
              <a:rPr lang="es-MX" b="1" dirty="0">
                <a:latin typeface="Verdana" panose="020B0604030504040204" pitchFamily="34" charset="0"/>
                <a:ea typeface="Verdana" panose="020B0604030504040204" pitchFamily="34" charset="0"/>
                <a:cs typeface="Verdana" panose="020B0604030504040204" pitchFamily="34" charset="0"/>
              </a:rPr>
              <a:t>mantenimiento preventivo y correctivo de la infraestructura física</a:t>
            </a:r>
            <a:r>
              <a:rPr lang="es-MX" dirty="0">
                <a:latin typeface="Verdana" panose="020B0604030504040204" pitchFamily="34" charset="0"/>
                <a:ea typeface="Verdana" panose="020B0604030504040204" pitchFamily="34" charset="0"/>
                <a:cs typeface="Verdana" panose="020B0604030504040204" pitchFamily="34" charset="0"/>
              </a:rPr>
              <a:t>, </a:t>
            </a:r>
            <a:r>
              <a:rPr lang="es-MX" b="1" dirty="0">
                <a:latin typeface="Verdana" panose="020B0604030504040204" pitchFamily="34" charset="0"/>
                <a:ea typeface="Verdana" panose="020B0604030504040204" pitchFamily="34" charset="0"/>
                <a:cs typeface="Verdana" panose="020B0604030504040204" pitchFamily="34" charset="0"/>
              </a:rPr>
              <a:t>instalaciones, equipamiento mecánico y electromecánico</a:t>
            </a:r>
            <a:r>
              <a:rPr lang="es-MX" dirty="0">
                <a:latin typeface="Verdana" panose="020B0604030504040204" pitchFamily="34" charset="0"/>
                <a:ea typeface="Verdana" panose="020B0604030504040204" pitchFamily="34" charset="0"/>
                <a:cs typeface="Verdana" panose="020B0604030504040204" pitchFamily="34" charset="0"/>
              </a:rPr>
              <a:t> del establecimiento, de acuerdo con los estándares recomendados por el fabricante, su vida útil y las necesidades de la unidad operativa, asimismo, </a:t>
            </a:r>
            <a:r>
              <a:rPr lang="es-MX" b="1" dirty="0">
                <a:latin typeface="Verdana" panose="020B0604030504040204" pitchFamily="34" charset="0"/>
                <a:ea typeface="Verdana" panose="020B0604030504040204" pitchFamily="34" charset="0"/>
                <a:cs typeface="Verdana" panose="020B0604030504040204" pitchFamily="34" charset="0"/>
              </a:rPr>
              <a:t>registrarlo en las bitácoras de control</a:t>
            </a:r>
            <a:r>
              <a:rPr lang="es-MX" dirty="0">
                <a:latin typeface="Verdana" panose="020B0604030504040204" pitchFamily="34" charset="0"/>
                <a:ea typeface="Verdana" panose="020B0604030504040204" pitchFamily="34" charset="0"/>
                <a:cs typeface="Verdana" panose="020B0604030504040204" pitchFamily="34" charset="0"/>
              </a:rPr>
              <a:t>. </a:t>
            </a:r>
          </a:p>
          <a:p>
            <a:pPr algn="just"/>
            <a:endParaRPr lang="es-MX" dirty="0">
              <a:latin typeface="Verdana" panose="020B0604030504040204" pitchFamily="34" charset="0"/>
              <a:ea typeface="Verdana" panose="020B0604030504040204" pitchFamily="34" charset="0"/>
              <a:cs typeface="Verdana" panose="020B0604030504040204" pitchFamily="34" charset="0"/>
            </a:endParaRPr>
          </a:p>
          <a:p>
            <a:pPr algn="just"/>
            <a:endParaRPr lang="es-MX" dirty="0">
              <a:latin typeface="Verdana" panose="020B0604030504040204" pitchFamily="34" charset="0"/>
              <a:ea typeface="Verdana" panose="020B0604030504040204" pitchFamily="34" charset="0"/>
              <a:cs typeface="Verdana" panose="020B0604030504040204" pitchFamily="34" charset="0"/>
            </a:endParaRPr>
          </a:p>
          <a:p>
            <a:r>
              <a:rPr lang="es-MX" sz="1600" dirty="0">
                <a:latin typeface="Verdana" panose="020B0604030504040204" pitchFamily="34" charset="0"/>
                <a:ea typeface="Verdana" panose="020B0604030504040204" pitchFamily="34" charset="0"/>
                <a:cs typeface="Verdana" panose="020B0604030504040204" pitchFamily="34" charset="0"/>
              </a:rPr>
              <a:t> </a:t>
            </a:r>
          </a:p>
        </p:txBody>
      </p:sp>
      <p:sp>
        <p:nvSpPr>
          <p:cNvPr id="3" name="Rectangle 2">
            <a:extLst>
              <a:ext uri="{FF2B5EF4-FFF2-40B4-BE49-F238E27FC236}">
                <a16:creationId xmlns:a16="http://schemas.microsoft.com/office/drawing/2014/main" id="{1DDF4140-070B-DCB6-8EF6-1B6311735259}"/>
              </a:ext>
            </a:extLst>
          </p:cNvPr>
          <p:cNvSpPr>
            <a:spLocks noChangeArrowheads="1"/>
          </p:cNvSpPr>
          <p:nvPr/>
        </p:nvSpPr>
        <p:spPr bwMode="auto">
          <a:xfrm>
            <a:off x="8357238" y="291830"/>
            <a:ext cx="18909073" cy="5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6145" name="Imagen 27">
            <a:extLst>
              <a:ext uri="{FF2B5EF4-FFF2-40B4-BE49-F238E27FC236}">
                <a16:creationId xmlns:a16="http://schemas.microsoft.com/office/drawing/2014/main" id="{651F95E2-7733-2D01-AD88-9BC74516BB74}"/>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357239" y="291830"/>
            <a:ext cx="3562462" cy="200388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DFC6766-56C7-60AF-13ED-F64BE4C02C29}"/>
              </a:ext>
            </a:extLst>
          </p:cNvPr>
          <p:cNvSpPr>
            <a:spLocks noChangeArrowheads="1"/>
          </p:cNvSpPr>
          <p:nvPr/>
        </p:nvSpPr>
        <p:spPr bwMode="auto">
          <a:xfrm>
            <a:off x="8357237" y="3023747"/>
            <a:ext cx="2430090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6147" name="Imagen 30">
            <a:extLst>
              <a:ext uri="{FF2B5EF4-FFF2-40B4-BE49-F238E27FC236}">
                <a16:creationId xmlns:a16="http://schemas.microsoft.com/office/drawing/2014/main" id="{712D32DB-5A30-45F2-4831-F104E047A06C}"/>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357237" y="3023747"/>
            <a:ext cx="3571453" cy="2579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1611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29661"/>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4" name="CuadroTexto 3">
            <a:extLst>
              <a:ext uri="{FF2B5EF4-FFF2-40B4-BE49-F238E27FC236}">
                <a16:creationId xmlns:a16="http://schemas.microsoft.com/office/drawing/2014/main" id="{4BF13E42-82B5-4836-5EF8-8758010079C3}"/>
              </a:ext>
            </a:extLst>
          </p:cNvPr>
          <p:cNvSpPr txBox="1"/>
          <p:nvPr/>
        </p:nvSpPr>
        <p:spPr>
          <a:xfrm>
            <a:off x="546074" y="745994"/>
            <a:ext cx="6166784" cy="4247317"/>
          </a:xfrm>
          <a:prstGeom prst="rect">
            <a:avLst/>
          </a:prstGeom>
          <a:noFill/>
        </p:spPr>
        <p:txBody>
          <a:bodyPr wrap="square">
            <a:spAutoFit/>
          </a:bodyPr>
          <a:lstStyle/>
          <a:p>
            <a:r>
              <a:rPr lang="es-MX" dirty="0">
                <a:latin typeface="Verdana" panose="020B0604030504040204" pitchFamily="34" charset="0"/>
                <a:ea typeface="Verdana" panose="020B0604030504040204" pitchFamily="34" charset="0"/>
                <a:cs typeface="Verdana" panose="020B0604030504040204" pitchFamily="34" charset="0"/>
              </a:rPr>
              <a:t> </a:t>
            </a:r>
          </a:p>
          <a:p>
            <a:pPr algn="just"/>
            <a:r>
              <a:rPr lang="es-MX" b="1" dirty="0">
                <a:latin typeface="Verdana" panose="020B0604030504040204" pitchFamily="34" charset="0"/>
                <a:ea typeface="Verdana" panose="020B0604030504040204" pitchFamily="34" charset="0"/>
                <a:cs typeface="Verdana" panose="020B0604030504040204" pitchFamily="34" charset="0"/>
              </a:rPr>
              <a:t>5.1.13.1</a:t>
            </a:r>
            <a:r>
              <a:rPr lang="es-MX" dirty="0">
                <a:latin typeface="Verdana" panose="020B0604030504040204" pitchFamily="34" charset="0"/>
                <a:ea typeface="Verdana" panose="020B0604030504040204" pitchFamily="34" charset="0"/>
                <a:cs typeface="Verdana" panose="020B0604030504040204" pitchFamily="34" charset="0"/>
              </a:rPr>
              <a:t> El </a:t>
            </a:r>
            <a:r>
              <a:rPr lang="es-MX" b="1" dirty="0">
                <a:latin typeface="Verdana" panose="020B0604030504040204" pitchFamily="34" charset="0"/>
                <a:ea typeface="Verdana" panose="020B0604030504040204" pitchFamily="34" charset="0"/>
                <a:cs typeface="Verdana" panose="020B0604030504040204" pitchFamily="34" charset="0"/>
              </a:rPr>
              <a:t>mantenimiento preventivo y correctivo del equipo médico, electromédico y de alta precisión</a:t>
            </a:r>
            <a:r>
              <a:rPr lang="es-MX" dirty="0">
                <a:latin typeface="Verdana" panose="020B0604030504040204" pitchFamily="34" charset="0"/>
                <a:ea typeface="Verdana" panose="020B0604030504040204" pitchFamily="34" charset="0"/>
                <a:cs typeface="Verdana" panose="020B0604030504040204" pitchFamily="34" charset="0"/>
              </a:rPr>
              <a:t>, deberá llevarse a cabo de acuerdo con los estándares recomendados por el fabricante, su vida útil y las necesidades de la unidad hospitalaria, </a:t>
            </a:r>
            <a:r>
              <a:rPr lang="es-MX" b="1" dirty="0">
                <a:latin typeface="Verdana" panose="020B0604030504040204" pitchFamily="34" charset="0"/>
                <a:ea typeface="Verdana" panose="020B0604030504040204" pitchFamily="34" charset="0"/>
                <a:cs typeface="Verdana" panose="020B0604030504040204" pitchFamily="34" charset="0"/>
              </a:rPr>
              <a:t>dichas acciones, deberán ser registradas en las bitácoras correspondientes. </a:t>
            </a:r>
          </a:p>
          <a:p>
            <a:pPr algn="just"/>
            <a:endParaRPr lang="es-MX" dirty="0">
              <a:latin typeface="Verdana" panose="020B0604030504040204" pitchFamily="34" charset="0"/>
              <a:ea typeface="Verdana" panose="020B0604030504040204" pitchFamily="34" charset="0"/>
              <a:cs typeface="Verdana" panose="020B0604030504040204" pitchFamily="34" charset="0"/>
            </a:endParaRPr>
          </a:p>
          <a:p>
            <a:pPr algn="just"/>
            <a:r>
              <a:rPr lang="es-MX" dirty="0">
                <a:latin typeface="Verdana" panose="020B0604030504040204" pitchFamily="34" charset="0"/>
                <a:ea typeface="Verdana" panose="020B0604030504040204" pitchFamily="34" charset="0"/>
                <a:cs typeface="Verdana" panose="020B0604030504040204" pitchFamily="34" charset="0"/>
              </a:rPr>
              <a:t>El personal que opera los equipos, debe comprobar documentalmente haber recibido capacitación en el uso, conservación y mantenimiento de los equipos que opera, según corresponda.</a:t>
            </a:r>
          </a:p>
          <a:p>
            <a:pPr algn="just"/>
            <a:endParaRPr lang="es-MX"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2">
            <a:extLst>
              <a:ext uri="{FF2B5EF4-FFF2-40B4-BE49-F238E27FC236}">
                <a16:creationId xmlns:a16="http://schemas.microsoft.com/office/drawing/2014/main" id="{D1C307E8-EADD-DCBE-D81D-CB183B6F4F5F}"/>
              </a:ext>
            </a:extLst>
          </p:cNvPr>
          <p:cNvSpPr>
            <a:spLocks noChangeArrowheads="1"/>
          </p:cNvSpPr>
          <p:nvPr/>
        </p:nvSpPr>
        <p:spPr bwMode="auto">
          <a:xfrm>
            <a:off x="8394970" y="583658"/>
            <a:ext cx="2887327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7169" name="Imagen 31">
            <a:extLst>
              <a:ext uri="{FF2B5EF4-FFF2-40B4-BE49-F238E27FC236}">
                <a16:creationId xmlns:a16="http://schemas.microsoft.com/office/drawing/2014/main" id="{A985B428-7EC0-CC6D-A7FC-DDCBF34B874C}"/>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394971" y="583658"/>
            <a:ext cx="3672582" cy="228599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a:extLst>
              <a:ext uri="{FF2B5EF4-FFF2-40B4-BE49-F238E27FC236}">
                <a16:creationId xmlns:a16="http://schemas.microsoft.com/office/drawing/2014/main" id="{E9B71BFF-2815-E552-C2FC-4037414C431F}"/>
              </a:ext>
            </a:extLst>
          </p:cNvPr>
          <p:cNvSpPr>
            <a:spLocks noChangeArrowheads="1"/>
          </p:cNvSpPr>
          <p:nvPr/>
        </p:nvSpPr>
        <p:spPr bwMode="auto">
          <a:xfrm>
            <a:off x="8075137" y="3545951"/>
            <a:ext cx="24297498" cy="52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7171" name="Imagen 34">
            <a:extLst>
              <a:ext uri="{FF2B5EF4-FFF2-40B4-BE49-F238E27FC236}">
                <a16:creationId xmlns:a16="http://schemas.microsoft.com/office/drawing/2014/main" id="{955EC16F-9E6F-0A72-C43E-4FFC05DD16B9}"/>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075136" y="3545951"/>
            <a:ext cx="3905350" cy="2021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7632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DC0DE0C-0F35-BAD8-68B1-03E3C2C36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ítulo 1">
            <a:extLst>
              <a:ext uri="{FF2B5EF4-FFF2-40B4-BE49-F238E27FC236}">
                <a16:creationId xmlns:a16="http://schemas.microsoft.com/office/drawing/2014/main" id="{2568AB7B-F63A-2DDC-E09B-C45CAD555987}"/>
              </a:ext>
            </a:extLst>
          </p:cNvPr>
          <p:cNvSpPr>
            <a:spLocks noGrp="1"/>
          </p:cNvSpPr>
          <p:nvPr>
            <p:ph type="ctrTitle"/>
          </p:nvPr>
        </p:nvSpPr>
        <p:spPr>
          <a:xfrm>
            <a:off x="1326776" y="2258301"/>
            <a:ext cx="7635795" cy="1743916"/>
          </a:xfrm>
        </p:spPr>
        <p:txBody>
          <a:bodyPr>
            <a:normAutofit/>
          </a:bodyPr>
          <a:lstStyle/>
          <a:p>
            <a:r>
              <a:rPr lang="es-ES" sz="5400" b="1" dirty="0">
                <a:solidFill>
                  <a:schemeClr val="tx1">
                    <a:lumMod val="85000"/>
                    <a:lumOff val="15000"/>
                  </a:schemeClr>
                </a:solidFill>
                <a:latin typeface="Verdana" panose="020B0604030504040204" pitchFamily="34" charset="0"/>
                <a:ea typeface="Verdana" panose="020B0604030504040204" pitchFamily="34" charset="0"/>
              </a:rPr>
              <a:t>PROGRAMA DE MANTENIMIENTO</a:t>
            </a:r>
            <a:endParaRPr lang="es-MX" sz="5400" b="1" dirty="0">
              <a:solidFill>
                <a:schemeClr val="tx1">
                  <a:lumMod val="85000"/>
                  <a:lumOff val="15000"/>
                </a:schemeClr>
              </a:solidFill>
              <a:latin typeface="Verdana" panose="020B0604030504040204" pitchFamily="34" charset="0"/>
              <a:ea typeface="Verdana" panose="020B0604030504040204" pitchFamily="34" charset="0"/>
            </a:endParaRPr>
          </a:p>
        </p:txBody>
      </p:sp>
      <p:pic>
        <p:nvPicPr>
          <p:cNvPr id="12" name="Gráfico 11">
            <a:extLst>
              <a:ext uri="{FF2B5EF4-FFF2-40B4-BE49-F238E27FC236}">
                <a16:creationId xmlns:a16="http://schemas.microsoft.com/office/drawing/2014/main" id="{8A4A9C3F-2EF6-558F-19FB-8ADB27CEC9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2923" y="886031"/>
            <a:ext cx="4046725" cy="844491"/>
          </a:xfrm>
          <a:prstGeom prst="rect">
            <a:avLst/>
          </a:prstGeom>
        </p:spPr>
      </p:pic>
      <p:pic>
        <p:nvPicPr>
          <p:cNvPr id="14" name="Gráfico 13">
            <a:extLst>
              <a:ext uri="{FF2B5EF4-FFF2-40B4-BE49-F238E27FC236}">
                <a16:creationId xmlns:a16="http://schemas.microsoft.com/office/drawing/2014/main" id="{086F8C8D-D162-2D7F-7FF2-29B628A6113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9704" t="38810" r="5895" b="30091"/>
          <a:stretch/>
        </p:blipFill>
        <p:spPr>
          <a:xfrm>
            <a:off x="4386402" y="4529996"/>
            <a:ext cx="2599765" cy="1053878"/>
          </a:xfrm>
          <a:prstGeom prst="rect">
            <a:avLst/>
          </a:prstGeom>
        </p:spPr>
      </p:pic>
    </p:spTree>
    <p:extLst>
      <p:ext uri="{BB962C8B-B14F-4D97-AF65-F5344CB8AC3E}">
        <p14:creationId xmlns:p14="http://schemas.microsoft.com/office/powerpoint/2010/main" val="2581617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3" name="CuadroTexto 2">
            <a:extLst>
              <a:ext uri="{FF2B5EF4-FFF2-40B4-BE49-F238E27FC236}">
                <a16:creationId xmlns:a16="http://schemas.microsoft.com/office/drawing/2014/main" id="{C1FBE3F2-CF24-B421-9C83-06AF677C0AFC}"/>
              </a:ext>
            </a:extLst>
          </p:cNvPr>
          <p:cNvSpPr txBox="1"/>
          <p:nvPr/>
        </p:nvSpPr>
        <p:spPr>
          <a:xfrm>
            <a:off x="318572" y="114183"/>
            <a:ext cx="6604742" cy="5386090"/>
          </a:xfrm>
          <a:prstGeom prst="rect">
            <a:avLst/>
          </a:prstGeom>
          <a:noFill/>
        </p:spPr>
        <p:txBody>
          <a:bodyPr wrap="square">
            <a:spAutoFit/>
          </a:bodyPr>
          <a:lstStyle/>
          <a:p>
            <a:pPr algn="just"/>
            <a:r>
              <a:rPr lang="es-MX" b="1" dirty="0">
                <a:latin typeface="Verdana" panose="020B0604030504040204" pitchFamily="34" charset="0"/>
                <a:ea typeface="Verdana" panose="020B0604030504040204" pitchFamily="34" charset="0"/>
                <a:cs typeface="Verdana" panose="020B0604030504040204" pitchFamily="34" charset="0"/>
              </a:rPr>
              <a:t>ACUERDO </a:t>
            </a:r>
            <a:r>
              <a:rPr lang="es-MX" dirty="0">
                <a:latin typeface="Verdana" panose="020B0604030504040204" pitchFamily="34" charset="0"/>
                <a:ea typeface="Verdana" panose="020B0604030504040204" pitchFamily="34" charset="0"/>
                <a:cs typeface="Verdana" panose="020B0604030504040204" pitchFamily="34" charset="0"/>
              </a:rPr>
              <a:t>por el que se establecen las disposiciones en </a:t>
            </a:r>
            <a:r>
              <a:rPr lang="es-MX" b="1" dirty="0">
                <a:latin typeface="Verdana" panose="020B0604030504040204" pitchFamily="34" charset="0"/>
                <a:ea typeface="Verdana" panose="020B0604030504040204" pitchFamily="34" charset="0"/>
                <a:cs typeface="Verdana" panose="020B0604030504040204" pitchFamily="34" charset="0"/>
              </a:rPr>
              <a:t>Materia de Recursos Materiales y Servicios Generales. </a:t>
            </a:r>
            <a:r>
              <a:rPr lang="es-MX" dirty="0">
                <a:latin typeface="Verdana" panose="020B0604030504040204" pitchFamily="34" charset="0"/>
                <a:ea typeface="Verdana" panose="020B0604030504040204" pitchFamily="34" charset="0"/>
                <a:cs typeface="Verdana" panose="020B0604030504040204" pitchFamily="34" charset="0"/>
              </a:rPr>
              <a:t>Acuerdo publicado en el Diario Oficial de la Federación el 16 de julio de 2010. </a:t>
            </a:r>
          </a:p>
          <a:p>
            <a:pPr algn="just"/>
            <a:r>
              <a:rPr lang="es-MX" sz="1000" dirty="0">
                <a:latin typeface="Verdana" panose="020B0604030504040204" pitchFamily="34" charset="0"/>
                <a:ea typeface="Verdana" panose="020B0604030504040204" pitchFamily="34" charset="0"/>
                <a:cs typeface="Verdana" panose="020B0604030504040204" pitchFamily="34" charset="0"/>
              </a:rPr>
              <a:t>Texto vigente.</a:t>
            </a:r>
          </a:p>
          <a:p>
            <a:pPr algn="just"/>
            <a:r>
              <a:rPr lang="es-MX" sz="1000" dirty="0">
                <a:latin typeface="Verdana" panose="020B0604030504040204" pitchFamily="34" charset="0"/>
                <a:ea typeface="Verdana" panose="020B0604030504040204" pitchFamily="34" charset="0"/>
                <a:cs typeface="Verdana" panose="020B0604030504040204" pitchFamily="34" charset="0"/>
              </a:rPr>
              <a:t>Última reforma publicada DOF 03-10-2012. </a:t>
            </a:r>
            <a:r>
              <a:rPr lang="es-MX" sz="1000" b="1" dirty="0">
                <a:latin typeface="Verdana" panose="020B0604030504040204" pitchFamily="34" charset="0"/>
                <a:ea typeface="Verdana" panose="020B0604030504040204" pitchFamily="34" charset="0"/>
                <a:cs typeface="Verdana" panose="020B0604030504040204" pitchFamily="34" charset="0"/>
              </a:rPr>
              <a:t>(DGDIF).</a:t>
            </a:r>
          </a:p>
          <a:p>
            <a:pPr algn="just"/>
            <a:endParaRPr lang="es-MX" dirty="0"/>
          </a:p>
          <a:p>
            <a:pPr algn="just"/>
            <a:r>
              <a:rPr lang="es-MX" sz="1800" b="1" dirty="0">
                <a:latin typeface="Verdana" pitchFamily="34" charset="0"/>
                <a:ea typeface="Verdana" pitchFamily="34" charset="0"/>
                <a:cs typeface="Verdana" pitchFamily="34" charset="0"/>
              </a:rPr>
              <a:t>Los titulares de las áreas de recursos materiales y servicios generales </a:t>
            </a:r>
            <a:r>
              <a:rPr lang="es-MX" sz="1800" dirty="0">
                <a:latin typeface="Verdana" pitchFamily="34" charset="0"/>
                <a:ea typeface="Verdana" pitchFamily="34" charset="0"/>
                <a:cs typeface="Verdana" pitchFamily="34" charset="0"/>
              </a:rPr>
              <a:t>con el apoyo de las áreas usuarias, </a:t>
            </a:r>
            <a:r>
              <a:rPr lang="es-MX" sz="1800" b="1" dirty="0">
                <a:latin typeface="Verdana" pitchFamily="34" charset="0"/>
                <a:ea typeface="Verdana" pitchFamily="34" charset="0"/>
                <a:cs typeface="Verdana" pitchFamily="34" charset="0"/>
              </a:rPr>
              <a:t>serán responsables de elaborar, coordinar y supervisar la integración del Programa Anual de Recursos Materiales y Servicios Generales,</a:t>
            </a:r>
            <a:r>
              <a:rPr lang="es-MX" sz="1800" dirty="0">
                <a:latin typeface="Verdana" pitchFamily="34" charset="0"/>
                <a:ea typeface="Verdana" pitchFamily="34" charset="0"/>
                <a:cs typeface="Verdana" pitchFamily="34" charset="0"/>
              </a:rPr>
              <a:t> contemplando como mínimo los </a:t>
            </a:r>
            <a:r>
              <a:rPr lang="es-MX" sz="1800" b="1" dirty="0">
                <a:latin typeface="Verdana" pitchFamily="34" charset="0"/>
                <a:ea typeface="Verdana" pitchFamily="34" charset="0"/>
                <a:cs typeface="Verdana" pitchFamily="34" charset="0"/>
              </a:rPr>
              <a:t>programas</a:t>
            </a:r>
            <a:r>
              <a:rPr lang="es-MX" sz="1800" dirty="0">
                <a:latin typeface="Verdana" pitchFamily="34" charset="0"/>
                <a:ea typeface="Verdana" pitchFamily="34" charset="0"/>
                <a:cs typeface="Verdana" pitchFamily="34" charset="0"/>
              </a:rPr>
              <a:t> siguientes:</a:t>
            </a:r>
          </a:p>
          <a:p>
            <a:pPr algn="just"/>
            <a:endParaRPr lang="es-MX" sz="1800" dirty="0">
              <a:latin typeface="Verdana" pitchFamily="34" charset="0"/>
              <a:ea typeface="Verdana" pitchFamily="34" charset="0"/>
              <a:cs typeface="Verdana" pitchFamily="34" charset="0"/>
            </a:endParaRPr>
          </a:p>
          <a:p>
            <a:pPr marL="285750" lvl="0" indent="-285750" algn="just">
              <a:buFont typeface="Arial" pitchFamily="34" charset="0"/>
              <a:buChar char="•"/>
            </a:pPr>
            <a:r>
              <a:rPr lang="es-MX" sz="1800" b="1" dirty="0">
                <a:latin typeface="Verdana" pitchFamily="34" charset="0"/>
                <a:ea typeface="Verdana" pitchFamily="34" charset="0"/>
                <a:cs typeface="Verdana" pitchFamily="34" charset="0"/>
              </a:rPr>
              <a:t>Mantenimiento Preventivo y Correctivo de Mobiliario y Equipo; </a:t>
            </a:r>
          </a:p>
          <a:p>
            <a:pPr algn="just"/>
            <a:endParaRPr lang="es-MX" dirty="0"/>
          </a:p>
          <a:p>
            <a:pPr marL="285750" lvl="0" indent="-285750" algn="just">
              <a:buFont typeface="Arial" pitchFamily="34" charset="0"/>
              <a:buChar char="•"/>
            </a:pPr>
            <a:r>
              <a:rPr lang="es-MX" sz="1800" b="1" dirty="0">
                <a:latin typeface="Verdana" pitchFamily="34" charset="0"/>
                <a:ea typeface="Verdana" pitchFamily="34" charset="0"/>
                <a:cs typeface="Verdana" pitchFamily="34" charset="0"/>
              </a:rPr>
              <a:t>Uso, Conservación, Mantenimiento y Aprovechamiento del Inmuebles.</a:t>
            </a:r>
          </a:p>
        </p:txBody>
      </p:sp>
      <p:sp>
        <p:nvSpPr>
          <p:cNvPr id="2" name="Rectangle 2">
            <a:extLst>
              <a:ext uri="{FF2B5EF4-FFF2-40B4-BE49-F238E27FC236}">
                <a16:creationId xmlns:a16="http://schemas.microsoft.com/office/drawing/2014/main" id="{7F1E1C9D-38F3-1FCD-51BC-B2939EEB787F}"/>
              </a:ext>
            </a:extLst>
          </p:cNvPr>
          <p:cNvSpPr>
            <a:spLocks noChangeArrowheads="1"/>
          </p:cNvSpPr>
          <p:nvPr/>
        </p:nvSpPr>
        <p:spPr bwMode="auto">
          <a:xfrm>
            <a:off x="8025319" y="544748"/>
            <a:ext cx="23661879" cy="47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8193" name="Imagen 35">
            <a:extLst>
              <a:ext uri="{FF2B5EF4-FFF2-40B4-BE49-F238E27FC236}">
                <a16:creationId xmlns:a16="http://schemas.microsoft.com/office/drawing/2014/main" id="{08DAC29B-7237-4A08-719C-E85E149F1E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8841" y="3200332"/>
            <a:ext cx="4143159" cy="233463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3E6EA71C-B604-5CF3-6BB0-91560DB230D1}"/>
              </a:ext>
            </a:extLst>
          </p:cNvPr>
          <p:cNvSpPr>
            <a:spLocks noChangeArrowheads="1"/>
          </p:cNvSpPr>
          <p:nvPr/>
        </p:nvSpPr>
        <p:spPr bwMode="auto">
          <a:xfrm>
            <a:off x="6303524" y="187596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8195" name="Imagen 36">
            <a:extLst>
              <a:ext uri="{FF2B5EF4-FFF2-40B4-BE49-F238E27FC236}">
                <a16:creationId xmlns:a16="http://schemas.microsoft.com/office/drawing/2014/main" id="{659A0502-C3E0-B906-5BB6-F26028D4AF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00359" y="395167"/>
            <a:ext cx="3903746" cy="2202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0048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4" name="CuadroTexto 3">
            <a:extLst>
              <a:ext uri="{FF2B5EF4-FFF2-40B4-BE49-F238E27FC236}">
                <a16:creationId xmlns:a16="http://schemas.microsoft.com/office/drawing/2014/main" id="{A22FC9AF-F41A-EDEC-6369-938CB104F6D1}"/>
              </a:ext>
            </a:extLst>
          </p:cNvPr>
          <p:cNvSpPr txBox="1"/>
          <p:nvPr/>
        </p:nvSpPr>
        <p:spPr>
          <a:xfrm>
            <a:off x="299117" y="570589"/>
            <a:ext cx="6850712" cy="4678204"/>
          </a:xfrm>
          <a:prstGeom prst="rect">
            <a:avLst/>
          </a:prstGeom>
          <a:noFill/>
        </p:spPr>
        <p:txBody>
          <a:bodyPr wrap="square">
            <a:spAutoFit/>
          </a:bodyPr>
          <a:lstStyle/>
          <a:p>
            <a:pPr algn="just"/>
            <a:r>
              <a:rPr lang="es-MX" b="1" dirty="0">
                <a:latin typeface="Verdana" pitchFamily="34" charset="0"/>
                <a:ea typeface="Verdana" pitchFamily="34" charset="0"/>
                <a:cs typeface="Verdana" pitchFamily="34" charset="0"/>
              </a:rPr>
              <a:t>El Programa Anual de Mantenimiento Preventivo y Correctivo de Mobiliario y Equipo,</a:t>
            </a:r>
            <a:r>
              <a:rPr lang="es-MX" dirty="0">
                <a:latin typeface="Verdana" pitchFamily="34" charset="0"/>
                <a:ea typeface="Verdana" pitchFamily="34" charset="0"/>
                <a:cs typeface="Verdana" pitchFamily="34" charset="0"/>
              </a:rPr>
              <a:t> incorporará todos los bienes muebles que estén al servicio de las mismas, sus activos fijos de acuerdo a su </a:t>
            </a:r>
            <a:r>
              <a:rPr lang="es-MX" b="1" dirty="0">
                <a:latin typeface="Verdana" pitchFamily="34" charset="0"/>
                <a:ea typeface="Verdana" pitchFamily="34" charset="0"/>
                <a:cs typeface="Verdana" pitchFamily="34" charset="0"/>
              </a:rPr>
              <a:t>inventario físico.</a:t>
            </a:r>
          </a:p>
          <a:p>
            <a:pPr algn="just"/>
            <a:endParaRPr lang="es-MX" sz="1600" b="1" dirty="0">
              <a:latin typeface="Verdana" pitchFamily="34" charset="0"/>
              <a:ea typeface="Verdana" pitchFamily="34" charset="0"/>
              <a:cs typeface="Verdana" pitchFamily="34" charset="0"/>
            </a:endParaRPr>
          </a:p>
          <a:p>
            <a:pPr algn="just"/>
            <a:r>
              <a:rPr lang="es-MX" dirty="0">
                <a:latin typeface="Verdana" pitchFamily="34" charset="0"/>
                <a:ea typeface="Verdana" pitchFamily="34" charset="0"/>
                <a:cs typeface="Verdana" pitchFamily="34" charset="0"/>
              </a:rPr>
              <a:t>El programa comprenderá como mínimo:</a:t>
            </a:r>
          </a:p>
          <a:p>
            <a:pPr algn="just"/>
            <a:endParaRPr lang="es-MX" sz="1600" dirty="0">
              <a:latin typeface="Verdana" pitchFamily="34" charset="0"/>
              <a:ea typeface="Verdana" pitchFamily="34" charset="0"/>
              <a:cs typeface="Verdana" pitchFamily="34" charset="0"/>
            </a:endParaRPr>
          </a:p>
          <a:p>
            <a:pPr algn="just"/>
            <a:r>
              <a:rPr lang="es-MX" dirty="0">
                <a:latin typeface="Verdana" pitchFamily="34" charset="0"/>
                <a:ea typeface="Verdana" pitchFamily="34" charset="0"/>
                <a:cs typeface="Verdana" pitchFamily="34" charset="0"/>
              </a:rPr>
              <a:t> </a:t>
            </a:r>
            <a:r>
              <a:rPr lang="es-MX" b="1" dirty="0">
                <a:latin typeface="Verdana" pitchFamily="34" charset="0"/>
                <a:ea typeface="Verdana" pitchFamily="34" charset="0"/>
                <a:cs typeface="Verdana" pitchFamily="34" charset="0"/>
              </a:rPr>
              <a:t>I.</a:t>
            </a:r>
            <a:r>
              <a:rPr lang="es-MX" dirty="0">
                <a:latin typeface="Verdana" pitchFamily="34" charset="0"/>
                <a:ea typeface="Verdana" pitchFamily="34" charset="0"/>
                <a:cs typeface="Verdana" pitchFamily="34" charset="0"/>
              </a:rPr>
              <a:t> Las refacciones o suministros necesarios por tipo de mobiliario y equipo;</a:t>
            </a:r>
          </a:p>
          <a:p>
            <a:pPr algn="just"/>
            <a:endParaRPr lang="es-MX" sz="1600" dirty="0">
              <a:latin typeface="Verdana" pitchFamily="34" charset="0"/>
              <a:ea typeface="Verdana" pitchFamily="34" charset="0"/>
              <a:cs typeface="Verdana" pitchFamily="34" charset="0"/>
            </a:endParaRPr>
          </a:p>
          <a:p>
            <a:pPr algn="just"/>
            <a:r>
              <a:rPr lang="es-MX" b="1" dirty="0">
                <a:latin typeface="Verdana" pitchFamily="34" charset="0"/>
                <a:ea typeface="Verdana" pitchFamily="34" charset="0"/>
                <a:cs typeface="Verdana" pitchFamily="34" charset="0"/>
              </a:rPr>
              <a:t>II.</a:t>
            </a:r>
            <a:r>
              <a:rPr lang="es-MX" dirty="0">
                <a:latin typeface="Verdana" pitchFamily="34" charset="0"/>
                <a:ea typeface="Verdana" pitchFamily="34" charset="0"/>
                <a:cs typeface="Verdana" pitchFamily="34" charset="0"/>
              </a:rPr>
              <a:t> Los análisis históricos y </a:t>
            </a:r>
            <a:r>
              <a:rPr lang="es-MX" b="1" dirty="0">
                <a:latin typeface="Verdana" pitchFamily="34" charset="0"/>
                <a:ea typeface="Verdana" pitchFamily="34" charset="0"/>
                <a:cs typeface="Verdana" pitchFamily="34" charset="0"/>
              </a:rPr>
              <a:t>bitácoras de mantenimiento</a:t>
            </a:r>
            <a:r>
              <a:rPr lang="es-MX" dirty="0">
                <a:latin typeface="Verdana" pitchFamily="34" charset="0"/>
                <a:ea typeface="Verdana" pitchFamily="34" charset="0"/>
                <a:cs typeface="Verdana" pitchFamily="34" charset="0"/>
              </a:rPr>
              <a:t> que permitan identificar, entre otros, el mobiliario y equipo con </a:t>
            </a:r>
            <a:r>
              <a:rPr lang="es-MX" b="1" dirty="0">
                <a:latin typeface="Verdana" pitchFamily="34" charset="0"/>
                <a:ea typeface="Verdana" pitchFamily="34" charset="0"/>
                <a:cs typeface="Verdana" pitchFamily="34" charset="0"/>
              </a:rPr>
              <a:t>fallas recurrentes</a:t>
            </a:r>
            <a:r>
              <a:rPr lang="es-MX" dirty="0">
                <a:latin typeface="Verdana" pitchFamily="34" charset="0"/>
                <a:ea typeface="Verdana" pitchFamily="34" charset="0"/>
                <a:cs typeface="Verdana" pitchFamily="34" charset="0"/>
              </a:rPr>
              <a:t>, y </a:t>
            </a:r>
          </a:p>
          <a:p>
            <a:pPr algn="just"/>
            <a:endParaRPr lang="es-MX" sz="1600" dirty="0">
              <a:latin typeface="Verdana" pitchFamily="34" charset="0"/>
              <a:ea typeface="Verdana" pitchFamily="34" charset="0"/>
              <a:cs typeface="Verdana" pitchFamily="34" charset="0"/>
            </a:endParaRPr>
          </a:p>
          <a:p>
            <a:pPr algn="just"/>
            <a:r>
              <a:rPr lang="es-MX" b="1" dirty="0">
                <a:latin typeface="Verdana" pitchFamily="34" charset="0"/>
                <a:ea typeface="Verdana" pitchFamily="34" charset="0"/>
                <a:cs typeface="Verdana" pitchFamily="34" charset="0"/>
              </a:rPr>
              <a:t>III.</a:t>
            </a:r>
            <a:r>
              <a:rPr lang="es-MX" dirty="0">
                <a:latin typeface="Verdana" pitchFamily="34" charset="0"/>
                <a:ea typeface="Verdana" pitchFamily="34" charset="0"/>
                <a:cs typeface="Verdana" pitchFamily="34" charset="0"/>
              </a:rPr>
              <a:t> Los </a:t>
            </a:r>
            <a:r>
              <a:rPr lang="es-MX" b="1" dirty="0">
                <a:latin typeface="Verdana" pitchFamily="34" charset="0"/>
                <a:ea typeface="Verdana" pitchFamily="34" charset="0"/>
                <a:cs typeface="Verdana" pitchFamily="34" charset="0"/>
              </a:rPr>
              <a:t>recursos humanos y materiales </a:t>
            </a:r>
            <a:r>
              <a:rPr lang="es-MX" dirty="0">
                <a:latin typeface="Verdana" pitchFamily="34" charset="0"/>
                <a:ea typeface="Verdana" pitchFamily="34" charset="0"/>
                <a:cs typeface="Verdana" pitchFamily="34" charset="0"/>
              </a:rPr>
              <a:t>con los que se cuenta para desarrollar el programa anual de </a:t>
            </a:r>
            <a:r>
              <a:rPr lang="es-MX" b="1" dirty="0">
                <a:latin typeface="Verdana" pitchFamily="34" charset="0"/>
                <a:ea typeface="Verdana" pitchFamily="34" charset="0"/>
                <a:cs typeface="Verdana" pitchFamily="34" charset="0"/>
              </a:rPr>
              <a:t>mantenimiento preventivo y correctivo</a:t>
            </a:r>
            <a:r>
              <a:rPr lang="es-MX" dirty="0">
                <a:latin typeface="Verdana" pitchFamily="34" charset="0"/>
                <a:ea typeface="Verdana" pitchFamily="34" charset="0"/>
                <a:cs typeface="Verdana" pitchFamily="34" charset="0"/>
              </a:rPr>
              <a:t>.</a:t>
            </a:r>
            <a:endParaRPr lang="es-MX" dirty="0"/>
          </a:p>
        </p:txBody>
      </p:sp>
      <p:sp>
        <p:nvSpPr>
          <p:cNvPr id="2" name="Rectangle 2">
            <a:extLst>
              <a:ext uri="{FF2B5EF4-FFF2-40B4-BE49-F238E27FC236}">
                <a16:creationId xmlns:a16="http://schemas.microsoft.com/office/drawing/2014/main" id="{D646C0E4-17B3-7F90-69D9-CBAD8DA152D0}"/>
              </a:ext>
            </a:extLst>
          </p:cNvPr>
          <p:cNvSpPr>
            <a:spLocks noChangeArrowheads="1"/>
          </p:cNvSpPr>
          <p:nvPr/>
        </p:nvSpPr>
        <p:spPr bwMode="auto">
          <a:xfrm>
            <a:off x="8268511" y="359923"/>
            <a:ext cx="16913021" cy="50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9217" name="Imagen 37">
            <a:extLst>
              <a:ext uri="{FF2B5EF4-FFF2-40B4-BE49-F238E27FC236}">
                <a16:creationId xmlns:a16="http://schemas.microsoft.com/office/drawing/2014/main" id="{2F096211-0D56-5CFB-FC86-4C04EAD93746}"/>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268511" y="359923"/>
            <a:ext cx="3921517" cy="221790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a:extLst>
              <a:ext uri="{FF2B5EF4-FFF2-40B4-BE49-F238E27FC236}">
                <a16:creationId xmlns:a16="http://schemas.microsoft.com/office/drawing/2014/main" id="{64D583BA-014E-8DD5-3091-64C86FAC9007}"/>
              </a:ext>
            </a:extLst>
          </p:cNvPr>
          <p:cNvSpPr>
            <a:spLocks noChangeArrowheads="1"/>
          </p:cNvSpPr>
          <p:nvPr/>
        </p:nvSpPr>
        <p:spPr bwMode="auto">
          <a:xfrm>
            <a:off x="8187050" y="2937751"/>
            <a:ext cx="307685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9219" name="Imagen 33">
            <a:extLst>
              <a:ext uri="{FF2B5EF4-FFF2-40B4-BE49-F238E27FC236}">
                <a16:creationId xmlns:a16="http://schemas.microsoft.com/office/drawing/2014/main" id="{DEF1CE8A-28C1-A383-E708-F395913D3AE7}"/>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187049" y="2937751"/>
            <a:ext cx="3846065" cy="2660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3527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3" name="CuadroTexto 2">
            <a:extLst>
              <a:ext uri="{FF2B5EF4-FFF2-40B4-BE49-F238E27FC236}">
                <a16:creationId xmlns:a16="http://schemas.microsoft.com/office/drawing/2014/main" id="{0DD67A7C-0E3E-A742-672E-5DFA3318E99E}"/>
              </a:ext>
            </a:extLst>
          </p:cNvPr>
          <p:cNvSpPr txBox="1"/>
          <p:nvPr/>
        </p:nvSpPr>
        <p:spPr>
          <a:xfrm>
            <a:off x="348343" y="230121"/>
            <a:ext cx="6466116" cy="5262979"/>
          </a:xfrm>
          <a:prstGeom prst="rect">
            <a:avLst/>
          </a:prstGeom>
          <a:noFill/>
        </p:spPr>
        <p:txBody>
          <a:bodyPr wrap="square">
            <a:spAutoFit/>
          </a:bodyPr>
          <a:lstStyle/>
          <a:p>
            <a:pPr algn="just"/>
            <a:r>
              <a:rPr lang="es-MX" sz="1600" b="1" dirty="0">
                <a:latin typeface="Verdana" pitchFamily="34" charset="0"/>
                <a:ea typeface="Verdana" pitchFamily="34" charset="0"/>
                <a:cs typeface="Verdana" pitchFamily="34" charset="0"/>
              </a:rPr>
              <a:t>El Programa Anual de Uso, Conservación, Mantenimiento y Aprovechamiento de los Inmuebles</a:t>
            </a:r>
            <a:r>
              <a:rPr lang="es-MX" sz="1600" dirty="0">
                <a:latin typeface="Verdana" pitchFamily="34" charset="0"/>
                <a:ea typeface="Verdana" pitchFamily="34" charset="0"/>
                <a:cs typeface="Verdana" pitchFamily="34" charset="0"/>
              </a:rPr>
              <a:t>, debe orientarse a la conservación y mejoramiento permanente de los inmuebles al servicio de las Dependencias y Entidades, dependientes del Sector Salud.</a:t>
            </a:r>
          </a:p>
          <a:p>
            <a:pPr algn="just"/>
            <a:endParaRPr lang="es-MX" sz="1600" dirty="0">
              <a:latin typeface="Verdana" pitchFamily="34" charset="0"/>
              <a:ea typeface="Verdana" pitchFamily="34" charset="0"/>
              <a:cs typeface="Verdana" pitchFamily="34" charset="0"/>
            </a:endParaRPr>
          </a:p>
          <a:p>
            <a:pPr algn="just"/>
            <a:r>
              <a:rPr lang="es-MX" sz="1600" b="1" dirty="0">
                <a:latin typeface="Verdana" pitchFamily="34" charset="0"/>
                <a:ea typeface="Verdana" pitchFamily="34" charset="0"/>
                <a:cs typeface="Verdana" pitchFamily="34" charset="0"/>
              </a:rPr>
              <a:t>La Conservación </a:t>
            </a:r>
            <a:r>
              <a:rPr lang="es-MX" sz="1600" dirty="0">
                <a:latin typeface="Verdana" pitchFamily="34" charset="0"/>
                <a:ea typeface="Verdana" pitchFamily="34" charset="0"/>
                <a:cs typeface="Verdana" pitchFamily="34" charset="0"/>
              </a:rPr>
              <a:t>es la combinación de las acciones orientadas a </a:t>
            </a:r>
            <a:r>
              <a:rPr lang="es-MX" sz="1600" b="1" dirty="0">
                <a:latin typeface="Verdana" pitchFamily="34" charset="0"/>
                <a:ea typeface="Verdana" pitchFamily="34" charset="0"/>
                <a:cs typeface="Verdana" pitchFamily="34" charset="0"/>
              </a:rPr>
              <a:t>conservar o restaurar </a:t>
            </a:r>
            <a:r>
              <a:rPr lang="es-MX" sz="1600" dirty="0">
                <a:latin typeface="Verdana" pitchFamily="34" charset="0"/>
                <a:ea typeface="Verdana" pitchFamily="34" charset="0"/>
                <a:cs typeface="Verdana" pitchFamily="34" charset="0"/>
              </a:rPr>
              <a:t>en condiciones aceptables la edificación, lo cual incluye: </a:t>
            </a:r>
            <a:r>
              <a:rPr lang="es-MX" sz="1600" b="1" dirty="0">
                <a:latin typeface="Verdana" pitchFamily="34" charset="0"/>
                <a:ea typeface="Verdana" pitchFamily="34" charset="0"/>
                <a:cs typeface="Verdana" pitchFamily="34" charset="0"/>
              </a:rPr>
              <a:t>limpieza</a:t>
            </a:r>
            <a:r>
              <a:rPr lang="es-MX" sz="1600" dirty="0">
                <a:latin typeface="Verdana" pitchFamily="34" charset="0"/>
                <a:ea typeface="Verdana" pitchFamily="34" charset="0"/>
                <a:cs typeface="Verdana" pitchFamily="34" charset="0"/>
              </a:rPr>
              <a:t>, inspección, reparación y reemplazo de los elementos dañados o deteriorados.</a:t>
            </a:r>
          </a:p>
          <a:p>
            <a:pPr algn="just"/>
            <a:endParaRPr lang="es-MX" sz="1600" dirty="0">
              <a:latin typeface="Verdana" pitchFamily="34" charset="0"/>
              <a:ea typeface="Verdana" pitchFamily="34" charset="0"/>
              <a:cs typeface="Verdana" pitchFamily="34" charset="0"/>
            </a:endParaRPr>
          </a:p>
          <a:p>
            <a:pPr algn="just"/>
            <a:r>
              <a:rPr lang="es-MX" sz="1600" b="1" dirty="0">
                <a:latin typeface="Verdana" pitchFamily="34" charset="0"/>
                <a:ea typeface="Verdana" pitchFamily="34" charset="0"/>
                <a:cs typeface="Verdana" pitchFamily="34" charset="0"/>
              </a:rPr>
              <a:t>La limpieza </a:t>
            </a:r>
            <a:r>
              <a:rPr lang="es-MX" sz="1600" dirty="0">
                <a:latin typeface="Verdana" pitchFamily="34" charset="0"/>
                <a:ea typeface="Verdana" pitchFamily="34" charset="0"/>
                <a:cs typeface="Verdana" pitchFamily="34" charset="0"/>
              </a:rPr>
              <a:t>tiene como objetivo </a:t>
            </a:r>
            <a:r>
              <a:rPr lang="es-MX" sz="1600" b="1" dirty="0">
                <a:latin typeface="Verdana" pitchFamily="34" charset="0"/>
                <a:ea typeface="Verdana" pitchFamily="34" charset="0"/>
                <a:cs typeface="Verdana" pitchFamily="34" charset="0"/>
              </a:rPr>
              <a:t>retirar las impurezas de los elementos de la edificación,</a:t>
            </a:r>
            <a:r>
              <a:rPr lang="es-MX" sz="1600" dirty="0">
                <a:latin typeface="Verdana" pitchFamily="34" charset="0"/>
                <a:ea typeface="Verdana" pitchFamily="34" charset="0"/>
                <a:cs typeface="Verdana" pitchFamily="34" charset="0"/>
              </a:rPr>
              <a:t> las cuales pueden ser restos de naturaleza orgánica, inorgánica, y derivadas de fenómenos físico-químicos. </a:t>
            </a:r>
          </a:p>
          <a:p>
            <a:pPr algn="just"/>
            <a:endParaRPr lang="es-MX" sz="1600" dirty="0">
              <a:latin typeface="Verdana" pitchFamily="34" charset="0"/>
              <a:ea typeface="Verdana" pitchFamily="34" charset="0"/>
              <a:cs typeface="Verdana" pitchFamily="34" charset="0"/>
            </a:endParaRPr>
          </a:p>
          <a:p>
            <a:pPr algn="just"/>
            <a:r>
              <a:rPr lang="es-MX" sz="1600" dirty="0">
                <a:latin typeface="Verdana" pitchFamily="34" charset="0"/>
                <a:ea typeface="Verdana" pitchFamily="34" charset="0"/>
                <a:cs typeface="Verdana" pitchFamily="34" charset="0"/>
              </a:rPr>
              <a:t>La acumulación y permanencia de estas impurezas en las edificaciones pueden generar: abrasión, corrosión, adherencia, aislamiento y conductividad eléctrica, así como transmisibilidad biológica.</a:t>
            </a:r>
          </a:p>
        </p:txBody>
      </p:sp>
      <p:sp>
        <p:nvSpPr>
          <p:cNvPr id="2" name="Rectangle 2">
            <a:extLst>
              <a:ext uri="{FF2B5EF4-FFF2-40B4-BE49-F238E27FC236}">
                <a16:creationId xmlns:a16="http://schemas.microsoft.com/office/drawing/2014/main" id="{C7EDAEF4-0FBC-B202-5790-EC723435E81A}"/>
              </a:ext>
            </a:extLst>
          </p:cNvPr>
          <p:cNvSpPr>
            <a:spLocks noChangeArrowheads="1"/>
          </p:cNvSpPr>
          <p:nvPr/>
        </p:nvSpPr>
        <p:spPr bwMode="auto">
          <a:xfrm>
            <a:off x="8555221" y="486382"/>
            <a:ext cx="202126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10241" name="Imagen 38">
            <a:extLst>
              <a:ext uri="{FF2B5EF4-FFF2-40B4-BE49-F238E27FC236}">
                <a16:creationId xmlns:a16="http://schemas.microsoft.com/office/drawing/2014/main" id="{CC7E769B-9E79-CBD3-79AF-923A9048DA39}"/>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555220" y="486382"/>
            <a:ext cx="3364067" cy="25291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ABA6909E-8879-75EE-71C9-D07E2FFAB9F9}"/>
              </a:ext>
            </a:extLst>
          </p:cNvPr>
          <p:cNvSpPr>
            <a:spLocks noChangeArrowheads="1"/>
          </p:cNvSpPr>
          <p:nvPr/>
        </p:nvSpPr>
        <p:spPr bwMode="auto">
          <a:xfrm>
            <a:off x="7682412" y="3501952"/>
            <a:ext cx="1198251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10243" name="Imagen 39">
            <a:extLst>
              <a:ext uri="{FF2B5EF4-FFF2-40B4-BE49-F238E27FC236}">
                <a16:creationId xmlns:a16="http://schemas.microsoft.com/office/drawing/2014/main" id="{A883117E-CB10-5FD9-D757-A514EA9195D9}"/>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7682411" y="3501952"/>
            <a:ext cx="4236587" cy="1655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5269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DC0DE0C-0F35-BAD8-68B1-03E3C2C36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ítulo 1">
            <a:extLst>
              <a:ext uri="{FF2B5EF4-FFF2-40B4-BE49-F238E27FC236}">
                <a16:creationId xmlns:a16="http://schemas.microsoft.com/office/drawing/2014/main" id="{2568AB7B-F63A-2DDC-E09B-C45CAD555987}"/>
              </a:ext>
            </a:extLst>
          </p:cNvPr>
          <p:cNvSpPr>
            <a:spLocks noGrp="1"/>
          </p:cNvSpPr>
          <p:nvPr>
            <p:ph type="ctrTitle"/>
          </p:nvPr>
        </p:nvSpPr>
        <p:spPr>
          <a:xfrm>
            <a:off x="1107027" y="2258301"/>
            <a:ext cx="7775716" cy="1743916"/>
          </a:xfrm>
        </p:spPr>
        <p:txBody>
          <a:bodyPr>
            <a:noAutofit/>
          </a:bodyPr>
          <a:lstStyle/>
          <a:p>
            <a:r>
              <a:rPr lang="es-MX" sz="3600" b="1" dirty="0">
                <a:latin typeface="Verdana" pitchFamily="34" charset="0"/>
                <a:ea typeface="Verdana" pitchFamily="34" charset="0"/>
                <a:cs typeface="Verdana" pitchFamily="34" charset="0"/>
              </a:rPr>
              <a:t>LAS UNIDADES DE PRIMER NIVEL DE ATENCIÓN REALIZARÁN</a:t>
            </a:r>
            <a:endParaRPr lang="es-MX" sz="3600" b="1" dirty="0">
              <a:solidFill>
                <a:schemeClr val="tx1">
                  <a:lumMod val="85000"/>
                  <a:lumOff val="15000"/>
                </a:schemeClr>
              </a:solidFill>
              <a:latin typeface="Verdana" panose="020B0604030504040204" pitchFamily="34" charset="0"/>
              <a:ea typeface="Verdana" panose="020B0604030504040204" pitchFamily="34" charset="0"/>
            </a:endParaRPr>
          </a:p>
        </p:txBody>
      </p:sp>
      <p:pic>
        <p:nvPicPr>
          <p:cNvPr id="12" name="Gráfico 11">
            <a:extLst>
              <a:ext uri="{FF2B5EF4-FFF2-40B4-BE49-F238E27FC236}">
                <a16:creationId xmlns:a16="http://schemas.microsoft.com/office/drawing/2014/main" id="{8A4A9C3F-2EF6-558F-19FB-8ADB27CEC9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2923" y="886031"/>
            <a:ext cx="4046725" cy="844491"/>
          </a:xfrm>
          <a:prstGeom prst="rect">
            <a:avLst/>
          </a:prstGeom>
        </p:spPr>
      </p:pic>
      <p:pic>
        <p:nvPicPr>
          <p:cNvPr id="14" name="Gráfico 13">
            <a:extLst>
              <a:ext uri="{FF2B5EF4-FFF2-40B4-BE49-F238E27FC236}">
                <a16:creationId xmlns:a16="http://schemas.microsoft.com/office/drawing/2014/main" id="{086F8C8D-D162-2D7F-7FF2-29B628A6113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9704" t="38810" r="5895" b="30091"/>
          <a:stretch/>
        </p:blipFill>
        <p:spPr>
          <a:xfrm>
            <a:off x="4386402" y="4529996"/>
            <a:ext cx="2599765" cy="1053878"/>
          </a:xfrm>
          <a:prstGeom prst="rect">
            <a:avLst/>
          </a:prstGeom>
        </p:spPr>
      </p:pic>
    </p:spTree>
    <p:extLst>
      <p:ext uri="{BB962C8B-B14F-4D97-AF65-F5344CB8AC3E}">
        <p14:creationId xmlns:p14="http://schemas.microsoft.com/office/powerpoint/2010/main" val="4269524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4" name="3 CuadroTexto">
            <a:extLst>
              <a:ext uri="{FF2B5EF4-FFF2-40B4-BE49-F238E27FC236}">
                <a16:creationId xmlns:a16="http://schemas.microsoft.com/office/drawing/2014/main" id="{7E0F0F3C-1399-ADC6-A01C-BCCC7326D057}"/>
              </a:ext>
            </a:extLst>
          </p:cNvPr>
          <p:cNvSpPr txBox="1"/>
          <p:nvPr/>
        </p:nvSpPr>
        <p:spPr>
          <a:xfrm>
            <a:off x="272375" y="136356"/>
            <a:ext cx="6745283" cy="5555367"/>
          </a:xfrm>
          <a:prstGeom prst="rect">
            <a:avLst/>
          </a:prstGeom>
          <a:noFill/>
        </p:spPr>
        <p:txBody>
          <a:bodyPr wrap="square" rtlCol="0">
            <a:spAutoFit/>
          </a:bodyPr>
          <a:lstStyle/>
          <a:p>
            <a:endParaRPr lang="es-MX" sz="1000" b="1" dirty="0">
              <a:latin typeface="Verdana" pitchFamily="34" charset="0"/>
              <a:ea typeface="Verdana" pitchFamily="34" charset="0"/>
              <a:cs typeface="Verdana" pitchFamily="34" charset="0"/>
            </a:endParaRPr>
          </a:p>
          <a:p>
            <a:r>
              <a:rPr lang="es-MX" sz="1600" b="1" dirty="0">
                <a:latin typeface="Verdana" pitchFamily="34" charset="0"/>
                <a:ea typeface="Verdana" pitchFamily="34" charset="0"/>
                <a:cs typeface="Verdana" pitchFamily="34" charset="0"/>
              </a:rPr>
              <a:t>INVENTARIO.</a:t>
            </a:r>
          </a:p>
          <a:p>
            <a:pPr marL="285750" indent="-285750">
              <a:buFont typeface="Arial" pitchFamily="34" charset="0"/>
              <a:buChar char="•"/>
            </a:pPr>
            <a:r>
              <a:rPr lang="es-MX" sz="1600" dirty="0">
                <a:latin typeface="Verdana" pitchFamily="34" charset="0"/>
                <a:ea typeface="Verdana" pitchFamily="34" charset="0"/>
                <a:cs typeface="Verdana" pitchFamily="34" charset="0"/>
              </a:rPr>
              <a:t>Inventario de todo su mobiliario y equipamiento de acuerdo a la normatividad de servicios generales a nivel Estatal y Jurisdiccional.</a:t>
            </a:r>
            <a:endParaRPr lang="es-MX" sz="900" dirty="0">
              <a:latin typeface="Verdana" pitchFamily="34" charset="0"/>
              <a:ea typeface="Verdana" pitchFamily="34" charset="0"/>
              <a:cs typeface="Verdana" pitchFamily="34" charset="0"/>
            </a:endParaRPr>
          </a:p>
          <a:p>
            <a:r>
              <a:rPr lang="es-MX" sz="1600" b="1" dirty="0">
                <a:latin typeface="Verdana" pitchFamily="34" charset="0"/>
                <a:ea typeface="Verdana" pitchFamily="34" charset="0"/>
                <a:cs typeface="Verdana" pitchFamily="34" charset="0"/>
              </a:rPr>
              <a:t>PROGRAMA ANUAL.</a:t>
            </a:r>
          </a:p>
          <a:p>
            <a:pPr marL="285750" indent="-285750">
              <a:buFont typeface="Arial" pitchFamily="34" charset="0"/>
              <a:buChar char="•"/>
            </a:pPr>
            <a:r>
              <a:rPr lang="es-MX" sz="1600" dirty="0">
                <a:latin typeface="Verdana" pitchFamily="34" charset="0"/>
                <a:ea typeface="Verdana" pitchFamily="34" charset="0"/>
                <a:cs typeface="Verdana" pitchFamily="34" charset="0"/>
              </a:rPr>
              <a:t>Mantenimiento Preventivo y Correctivo de Mobiliario y Equipo. </a:t>
            </a:r>
          </a:p>
          <a:p>
            <a:pPr marL="285750" indent="-285750" algn="just">
              <a:buFont typeface="Arial" pitchFamily="34" charset="0"/>
              <a:buChar char="•"/>
            </a:pPr>
            <a:r>
              <a:rPr lang="es-MX" sz="1600" dirty="0">
                <a:latin typeface="Verdana" pitchFamily="34" charset="0"/>
                <a:ea typeface="Verdana" pitchFamily="34" charset="0"/>
                <a:cs typeface="Verdana" pitchFamily="34" charset="0"/>
              </a:rPr>
              <a:t>Uso, Conservación, Mantenimiento y Aprovechamiento del Inmuebles.</a:t>
            </a:r>
            <a:endParaRPr lang="es-MX" sz="900" dirty="0">
              <a:latin typeface="Verdana" pitchFamily="34" charset="0"/>
              <a:ea typeface="Verdana" pitchFamily="34" charset="0"/>
              <a:cs typeface="Verdana" pitchFamily="34" charset="0"/>
            </a:endParaRPr>
          </a:p>
          <a:p>
            <a:r>
              <a:rPr lang="es-MX" sz="1600" b="1" dirty="0">
                <a:latin typeface="Verdana" pitchFamily="34" charset="0"/>
                <a:ea typeface="Verdana" pitchFamily="34" charset="0"/>
                <a:cs typeface="Verdana" pitchFamily="34" charset="0"/>
              </a:rPr>
              <a:t>BITÁCORAS.</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Bitácoras de mantenimiento.</a:t>
            </a:r>
          </a:p>
          <a:p>
            <a:pPr marL="285750" indent="-285750">
              <a:buFont typeface="Arial" pitchFamily="34" charset="0"/>
              <a:buChar char="•"/>
            </a:pPr>
            <a:r>
              <a:rPr lang="es-MX" sz="1600" dirty="0">
                <a:latin typeface="Verdana" pitchFamily="34" charset="0"/>
                <a:ea typeface="Verdana" pitchFamily="34" charset="0"/>
                <a:cs typeface="Verdana" pitchFamily="34" charset="0"/>
              </a:rPr>
              <a:t>Hoja de servicio de mantenimiento.</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infraestructura.</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limpieza.</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R.P.B.I.</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extintores o extinguidores.</a:t>
            </a:r>
          </a:p>
          <a:p>
            <a:endParaRPr lang="es-MX" sz="900" dirty="0">
              <a:latin typeface="Verdana" pitchFamily="34" charset="0"/>
              <a:ea typeface="Verdana" pitchFamily="34" charset="0"/>
              <a:cs typeface="Verdana" pitchFamily="34" charset="0"/>
            </a:endParaRPr>
          </a:p>
          <a:p>
            <a:r>
              <a:rPr lang="es-MX" sz="1600" b="1" dirty="0">
                <a:latin typeface="Verdana" pitchFamily="34" charset="0"/>
                <a:ea typeface="Verdana" pitchFamily="34" charset="0"/>
                <a:cs typeface="Verdana" pitchFamily="34" charset="0"/>
              </a:rPr>
              <a:t>PROGRAMA INTERNO DE PROTECCIÓN CIVIL.</a:t>
            </a:r>
          </a:p>
          <a:p>
            <a:r>
              <a:rPr lang="es-MX" sz="1600" b="1" dirty="0">
                <a:latin typeface="Verdana" pitchFamily="34" charset="0"/>
                <a:ea typeface="Verdana" pitchFamily="34" charset="0"/>
                <a:cs typeface="Verdana" pitchFamily="34" charset="0"/>
              </a:rPr>
              <a:t>CAPACITACIÓN DEL PERSONAL DE MANTENIMIENTO.</a:t>
            </a:r>
          </a:p>
          <a:p>
            <a:r>
              <a:rPr lang="es-MX" sz="1600" b="1" dirty="0">
                <a:latin typeface="Verdana" pitchFamily="34" charset="0"/>
                <a:ea typeface="Verdana" pitchFamily="34" charset="0"/>
                <a:cs typeface="Verdana" pitchFamily="34" charset="0"/>
              </a:rPr>
              <a:t>CAPACITACIÓN DEL PERSONAL MÉDICO, PARAMÉDICO Y LIMPIEZA.</a:t>
            </a:r>
          </a:p>
          <a:p>
            <a:r>
              <a:rPr lang="es-MX" sz="1600" b="1" dirty="0">
                <a:latin typeface="Verdana" pitchFamily="34" charset="0"/>
                <a:ea typeface="Verdana" pitchFamily="34" charset="0"/>
                <a:cs typeface="Verdana" pitchFamily="34" charset="0"/>
              </a:rPr>
              <a:t>ANÁLISIS BACTERIOLÓGICO DEL AGUA.</a:t>
            </a:r>
          </a:p>
        </p:txBody>
      </p:sp>
      <p:sp>
        <p:nvSpPr>
          <p:cNvPr id="2" name="Rectangle 2">
            <a:extLst>
              <a:ext uri="{FF2B5EF4-FFF2-40B4-BE49-F238E27FC236}">
                <a16:creationId xmlns:a16="http://schemas.microsoft.com/office/drawing/2014/main" id="{CE4EEF19-16CF-3464-6902-02BA66B4F505}"/>
              </a:ext>
            </a:extLst>
          </p:cNvPr>
          <p:cNvSpPr>
            <a:spLocks noChangeArrowheads="1"/>
          </p:cNvSpPr>
          <p:nvPr/>
        </p:nvSpPr>
        <p:spPr bwMode="auto">
          <a:xfrm>
            <a:off x="8443608" y="476654"/>
            <a:ext cx="1730534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11265" name="Imagen 42">
            <a:extLst>
              <a:ext uri="{FF2B5EF4-FFF2-40B4-BE49-F238E27FC236}">
                <a16:creationId xmlns:a16="http://schemas.microsoft.com/office/drawing/2014/main" id="{679AB72F-E5AA-FA65-E4A5-3ADB24A60EA2}"/>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t="10178" b="14993"/>
          <a:stretch>
            <a:fillRect/>
          </a:stretch>
        </p:blipFill>
        <p:spPr bwMode="auto">
          <a:xfrm>
            <a:off x="8443607" y="231949"/>
            <a:ext cx="3476018" cy="18288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a:extLst>
              <a:ext uri="{FF2B5EF4-FFF2-40B4-BE49-F238E27FC236}">
                <a16:creationId xmlns:a16="http://schemas.microsoft.com/office/drawing/2014/main" id="{BFA11CE8-4DB2-4A46-6FE2-07B97758D24C}"/>
              </a:ext>
            </a:extLst>
          </p:cNvPr>
          <p:cNvSpPr>
            <a:spLocks noChangeArrowheads="1"/>
          </p:cNvSpPr>
          <p:nvPr/>
        </p:nvSpPr>
        <p:spPr bwMode="auto">
          <a:xfrm>
            <a:off x="8443607" y="2929429"/>
            <a:ext cx="188529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11267" name="Imagen 43">
            <a:extLst>
              <a:ext uri="{FF2B5EF4-FFF2-40B4-BE49-F238E27FC236}">
                <a16:creationId xmlns:a16="http://schemas.microsoft.com/office/drawing/2014/main" id="{271337A9-5DB2-98B7-E2A5-4A9D94E9FE32}"/>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443607" y="2253302"/>
            <a:ext cx="3578850" cy="202194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6">
            <a:extLst>
              <a:ext uri="{FF2B5EF4-FFF2-40B4-BE49-F238E27FC236}">
                <a16:creationId xmlns:a16="http://schemas.microsoft.com/office/drawing/2014/main" id="{0F018B4E-424E-FD0E-21F8-A771A47AAE4C}"/>
              </a:ext>
            </a:extLst>
          </p:cNvPr>
          <p:cNvSpPr>
            <a:spLocks noChangeArrowheads="1"/>
          </p:cNvSpPr>
          <p:nvPr/>
        </p:nvSpPr>
        <p:spPr bwMode="auto">
          <a:xfrm>
            <a:off x="9069876" y="4432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11269" name="Imagen 44">
            <a:extLst>
              <a:ext uri="{FF2B5EF4-FFF2-40B4-BE49-F238E27FC236}">
                <a16:creationId xmlns:a16="http://schemas.microsoft.com/office/drawing/2014/main" id="{4498671C-154C-ECDB-1B63-AB492A0C698B}"/>
              </a:ext>
            </a:extLst>
          </p:cNvPr>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9069876" y="4432110"/>
            <a:ext cx="2032000" cy="158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7918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DC0DE0C-0F35-BAD8-68B1-03E3C2C36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9" y="0"/>
            <a:ext cx="12189631" cy="6858000"/>
          </a:xfrm>
          <a:prstGeom prst="rect">
            <a:avLst/>
          </a:prstGeom>
        </p:spPr>
      </p:pic>
      <p:sp>
        <p:nvSpPr>
          <p:cNvPr id="2" name="Título 1">
            <a:extLst>
              <a:ext uri="{FF2B5EF4-FFF2-40B4-BE49-F238E27FC236}">
                <a16:creationId xmlns:a16="http://schemas.microsoft.com/office/drawing/2014/main" id="{2568AB7B-F63A-2DDC-E09B-C45CAD555987}"/>
              </a:ext>
            </a:extLst>
          </p:cNvPr>
          <p:cNvSpPr>
            <a:spLocks noGrp="1"/>
          </p:cNvSpPr>
          <p:nvPr>
            <p:ph type="ctrTitle"/>
          </p:nvPr>
        </p:nvSpPr>
        <p:spPr>
          <a:xfrm>
            <a:off x="704118" y="2273166"/>
            <a:ext cx="9144000" cy="1287520"/>
          </a:xfrm>
        </p:spPr>
        <p:txBody>
          <a:bodyPr>
            <a:noAutofit/>
          </a:bodyPr>
          <a:lstStyle/>
          <a:p>
            <a:r>
              <a:rPr lang="es-MX" sz="3600" b="1" dirty="0">
                <a:latin typeface="Verdana" pitchFamily="34" charset="0"/>
                <a:ea typeface="Verdana" pitchFamily="34" charset="0"/>
                <a:cs typeface="Verdana" pitchFamily="34" charset="0"/>
              </a:rPr>
              <a:t>FORMATOS DE BITÁCORAS AUTORIZADAS</a:t>
            </a:r>
            <a:endParaRPr lang="es-MX" sz="3600" b="1" dirty="0">
              <a:solidFill>
                <a:schemeClr val="tx1">
                  <a:lumMod val="85000"/>
                  <a:lumOff val="15000"/>
                </a:schemeClr>
              </a:solidFill>
              <a:latin typeface="Verdana" panose="020B0604030504040204" pitchFamily="34" charset="0"/>
              <a:ea typeface="Verdana" panose="020B0604030504040204" pitchFamily="34" charset="0"/>
            </a:endParaRPr>
          </a:p>
        </p:txBody>
      </p:sp>
      <p:pic>
        <p:nvPicPr>
          <p:cNvPr id="12" name="Gráfico 11">
            <a:extLst>
              <a:ext uri="{FF2B5EF4-FFF2-40B4-BE49-F238E27FC236}">
                <a16:creationId xmlns:a16="http://schemas.microsoft.com/office/drawing/2014/main" id="{8A4A9C3F-2EF6-558F-19FB-8ADB27CEC9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2923" y="886031"/>
            <a:ext cx="4046725" cy="844491"/>
          </a:xfrm>
          <a:prstGeom prst="rect">
            <a:avLst/>
          </a:prstGeom>
        </p:spPr>
      </p:pic>
      <p:pic>
        <p:nvPicPr>
          <p:cNvPr id="14" name="Gráfico 13">
            <a:extLst>
              <a:ext uri="{FF2B5EF4-FFF2-40B4-BE49-F238E27FC236}">
                <a16:creationId xmlns:a16="http://schemas.microsoft.com/office/drawing/2014/main" id="{086F8C8D-D162-2D7F-7FF2-29B628A6113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9704" t="38810" r="5895" b="30091"/>
          <a:stretch/>
        </p:blipFill>
        <p:spPr>
          <a:xfrm>
            <a:off x="4386402" y="4529996"/>
            <a:ext cx="2599765" cy="1053878"/>
          </a:xfrm>
          <a:prstGeom prst="rect">
            <a:avLst/>
          </a:prstGeom>
        </p:spPr>
      </p:pic>
    </p:spTree>
    <p:extLst>
      <p:ext uri="{BB962C8B-B14F-4D97-AF65-F5344CB8AC3E}">
        <p14:creationId xmlns:p14="http://schemas.microsoft.com/office/powerpoint/2010/main" val="2717020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3" name="Picture 2">
            <a:extLst>
              <a:ext uri="{FF2B5EF4-FFF2-40B4-BE49-F238E27FC236}">
                <a16:creationId xmlns:a16="http://schemas.microsoft.com/office/drawing/2014/main" id="{DB1BBE2B-6374-CD55-E7D5-828B4855AD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4162" y="230120"/>
            <a:ext cx="3771095" cy="5398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uadroTexto 3">
            <a:extLst>
              <a:ext uri="{FF2B5EF4-FFF2-40B4-BE49-F238E27FC236}">
                <a16:creationId xmlns:a16="http://schemas.microsoft.com/office/drawing/2014/main" id="{93754F9B-2217-0DAD-4E4C-834493D9A0B5}"/>
              </a:ext>
            </a:extLst>
          </p:cNvPr>
          <p:cNvSpPr txBox="1"/>
          <p:nvPr/>
        </p:nvSpPr>
        <p:spPr>
          <a:xfrm>
            <a:off x="8005413" y="1405877"/>
            <a:ext cx="3969404" cy="5324535"/>
          </a:xfrm>
          <a:prstGeom prst="rect">
            <a:avLst/>
          </a:prstGeom>
          <a:noFill/>
        </p:spPr>
        <p:txBody>
          <a:bodyPr wrap="square">
            <a:spAutoFit/>
          </a:bodyPr>
          <a:lstStyle/>
          <a:p>
            <a:pPr algn="just" fontAlgn="base">
              <a:buFont typeface="Arial" panose="020B0604020202020204" pitchFamily="34" charset="0"/>
              <a:buChar char="•"/>
            </a:pPr>
            <a:r>
              <a:rPr lang="es-MX" sz="17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Confiabilidad</a:t>
            </a:r>
            <a:r>
              <a:rPr lang="es-MX" sz="17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los equipos operan en mejores condiciones de seguridad, ya que se conoce su estado, y sus condiciones de funcionamiento.</a:t>
            </a:r>
          </a:p>
          <a:p>
            <a:pPr algn="just" fontAlgn="base">
              <a:buFont typeface="Arial" panose="020B0604020202020204" pitchFamily="34" charset="0"/>
              <a:buChar char="•"/>
            </a:pPr>
            <a:r>
              <a:rPr lang="es-MX" sz="17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Disminución del tiempo muerto</a:t>
            </a:r>
            <a:r>
              <a:rPr lang="es-MX" sz="17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tiempo de parada de equipos/máquinas.</a:t>
            </a:r>
          </a:p>
          <a:p>
            <a:pPr algn="just" fontAlgn="base">
              <a:buFont typeface="Arial" panose="020B0604020202020204" pitchFamily="34" charset="0"/>
              <a:buChar char="•"/>
            </a:pPr>
            <a:r>
              <a:rPr lang="es-MX" sz="17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Mayor</a:t>
            </a:r>
            <a:r>
              <a:rPr lang="es-MX" sz="17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r>
              <a:rPr lang="es-MX" sz="17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duración</a:t>
            </a:r>
            <a:r>
              <a:rPr lang="es-MX" sz="17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de los equipos e instalaciones.</a:t>
            </a:r>
          </a:p>
          <a:p>
            <a:pPr algn="just" fontAlgn="base">
              <a:buFont typeface="Arial" panose="020B0604020202020204" pitchFamily="34" charset="0"/>
              <a:buChar char="•"/>
            </a:pPr>
            <a:r>
              <a:rPr lang="es-MX" sz="17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Disminución</a:t>
            </a:r>
            <a:r>
              <a:rPr lang="es-MX" sz="17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de existencias en Almacén y, por lo tanto sus costos, puesto que se ajustan los repuestos de mayor y menor consumo.</a:t>
            </a:r>
          </a:p>
          <a:p>
            <a:pPr algn="just" fontAlgn="base">
              <a:buFont typeface="Arial" panose="020B0604020202020204" pitchFamily="34" charset="0"/>
              <a:buChar char="•"/>
            </a:pPr>
            <a:r>
              <a:rPr lang="es-MX" sz="17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Uniformidad</a:t>
            </a:r>
            <a:r>
              <a:rPr lang="es-MX" sz="17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en la carga de trabajo para el personal de Mantenimiento debido a una programación de actividades.</a:t>
            </a:r>
          </a:p>
          <a:p>
            <a:pPr algn="just" fontAlgn="base">
              <a:buFont typeface="Arial" panose="020B0604020202020204" pitchFamily="34" charset="0"/>
              <a:buChar char="•"/>
            </a:pPr>
            <a:r>
              <a:rPr lang="es-MX" sz="17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Menor</a:t>
            </a:r>
            <a:r>
              <a:rPr lang="es-MX" sz="17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costo de las reparaciones.</a:t>
            </a:r>
          </a:p>
        </p:txBody>
      </p:sp>
      <p:sp>
        <p:nvSpPr>
          <p:cNvPr id="5" name="CuadroTexto 4">
            <a:extLst>
              <a:ext uri="{FF2B5EF4-FFF2-40B4-BE49-F238E27FC236}">
                <a16:creationId xmlns:a16="http://schemas.microsoft.com/office/drawing/2014/main" id="{1477AE59-9FFF-258D-E54C-E21C3D34521D}"/>
              </a:ext>
            </a:extLst>
          </p:cNvPr>
          <p:cNvSpPr txBox="1"/>
          <p:nvPr/>
        </p:nvSpPr>
        <p:spPr>
          <a:xfrm>
            <a:off x="8077854" y="241274"/>
            <a:ext cx="3969404" cy="923330"/>
          </a:xfrm>
          <a:prstGeom prst="rect">
            <a:avLst/>
          </a:prstGeom>
          <a:noFill/>
        </p:spPr>
        <p:txBody>
          <a:bodyPr wrap="square">
            <a:spAutoFit/>
          </a:bodyPr>
          <a:lstStyle/>
          <a:p>
            <a:pPr algn="just" fontAlgn="base"/>
            <a:r>
              <a:rPr lang="es-MX" b="0" i="0" u="none" strike="noStrike" dirty="0">
                <a:solidFill>
                  <a:srgbClr val="4054B2"/>
                </a:solidFill>
                <a:effectLst/>
                <a:latin typeface="Verdana" panose="020B0604030504040204" pitchFamily="34" charset="0"/>
                <a:ea typeface="Verdana" panose="020B0604030504040204" pitchFamily="34" charset="0"/>
                <a:cs typeface="Verdana" panose="020B0604030504040204" pitchFamily="34" charset="0"/>
              </a:rPr>
              <a:t>¿Cuáles son las ventajas al realizar Mantenimiento Preventivo?</a:t>
            </a:r>
          </a:p>
        </p:txBody>
      </p:sp>
    </p:spTree>
    <p:extLst>
      <p:ext uri="{BB962C8B-B14F-4D97-AF65-F5344CB8AC3E}">
        <p14:creationId xmlns:p14="http://schemas.microsoft.com/office/powerpoint/2010/main" val="2478781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DC0DE0C-0F35-BAD8-68B1-03E3C2C36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 y="14514"/>
            <a:ext cx="12189631" cy="6858000"/>
          </a:xfrm>
          <a:prstGeom prst="rect">
            <a:avLst/>
          </a:prstGeom>
        </p:spPr>
      </p:pic>
      <p:sp>
        <p:nvSpPr>
          <p:cNvPr id="2" name="Título 1">
            <a:extLst>
              <a:ext uri="{FF2B5EF4-FFF2-40B4-BE49-F238E27FC236}">
                <a16:creationId xmlns:a16="http://schemas.microsoft.com/office/drawing/2014/main" id="{2568AB7B-F63A-2DDC-E09B-C45CAD555987}"/>
              </a:ext>
            </a:extLst>
          </p:cNvPr>
          <p:cNvSpPr>
            <a:spLocks noGrp="1"/>
          </p:cNvSpPr>
          <p:nvPr>
            <p:ph type="ctrTitle"/>
          </p:nvPr>
        </p:nvSpPr>
        <p:spPr>
          <a:xfrm>
            <a:off x="761272" y="2677887"/>
            <a:ext cx="8847185" cy="1347380"/>
          </a:xfrm>
        </p:spPr>
        <p:txBody>
          <a:bodyPr>
            <a:normAutofit fontScale="90000"/>
          </a:bodyPr>
          <a:lstStyle/>
          <a:p>
            <a:pPr algn="ctr"/>
            <a:r>
              <a:rPr lang="es-MX" sz="5400" dirty="0">
                <a:latin typeface="Verdana" pitchFamily="34" charset="0"/>
                <a:ea typeface="Verdana" pitchFamily="34" charset="0"/>
                <a:cs typeface="Verdana" pitchFamily="34" charset="0"/>
              </a:rPr>
              <a:t> </a:t>
            </a:r>
            <a:r>
              <a:rPr lang="es-MX" sz="4900" b="1" dirty="0">
                <a:latin typeface="Verdana" pitchFamily="34" charset="0"/>
                <a:ea typeface="Verdana" pitchFamily="34" charset="0"/>
                <a:cs typeface="Verdana" pitchFamily="34" charset="0"/>
              </a:rPr>
              <a:t>OBSERVACIONES REALIZADAS POR LA FEDERACIÓN.</a:t>
            </a:r>
          </a:p>
        </p:txBody>
      </p:sp>
      <p:pic>
        <p:nvPicPr>
          <p:cNvPr id="12" name="Gráfico 11">
            <a:extLst>
              <a:ext uri="{FF2B5EF4-FFF2-40B4-BE49-F238E27FC236}">
                <a16:creationId xmlns:a16="http://schemas.microsoft.com/office/drawing/2014/main" id="{8A4A9C3F-2EF6-558F-19FB-8ADB27CEC9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2923" y="886031"/>
            <a:ext cx="4046725" cy="844491"/>
          </a:xfrm>
          <a:prstGeom prst="rect">
            <a:avLst/>
          </a:prstGeom>
        </p:spPr>
      </p:pic>
      <p:pic>
        <p:nvPicPr>
          <p:cNvPr id="14" name="Gráfico 13">
            <a:extLst>
              <a:ext uri="{FF2B5EF4-FFF2-40B4-BE49-F238E27FC236}">
                <a16:creationId xmlns:a16="http://schemas.microsoft.com/office/drawing/2014/main" id="{086F8C8D-D162-2D7F-7FF2-29B628A6113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9704" t="38810" r="5895" b="30091"/>
          <a:stretch/>
        </p:blipFill>
        <p:spPr>
          <a:xfrm>
            <a:off x="4386402" y="4529996"/>
            <a:ext cx="2599765" cy="1053878"/>
          </a:xfrm>
          <a:prstGeom prst="rect">
            <a:avLst/>
          </a:prstGeom>
        </p:spPr>
      </p:pic>
    </p:spTree>
    <p:extLst>
      <p:ext uri="{BB962C8B-B14F-4D97-AF65-F5344CB8AC3E}">
        <p14:creationId xmlns:p14="http://schemas.microsoft.com/office/powerpoint/2010/main" val="1780000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4" name="Picture 3">
            <a:extLst>
              <a:ext uri="{FF2B5EF4-FFF2-40B4-BE49-F238E27FC236}">
                <a16:creationId xmlns:a16="http://schemas.microsoft.com/office/drawing/2014/main" id="{569CFD71-675B-8D1F-8FC8-49FE7D4020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632" y="463522"/>
            <a:ext cx="3260680" cy="470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4">
            <a:extLst>
              <a:ext uri="{FF2B5EF4-FFF2-40B4-BE49-F238E27FC236}">
                <a16:creationId xmlns:a16="http://schemas.microsoft.com/office/drawing/2014/main" id="{75414D12-927F-3CEA-AD75-26384D5300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6219" y="463522"/>
            <a:ext cx="3332263" cy="4703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ángulo 4">
            <a:extLst>
              <a:ext uri="{FF2B5EF4-FFF2-40B4-BE49-F238E27FC236}">
                <a16:creationId xmlns:a16="http://schemas.microsoft.com/office/drawing/2014/main" id="{9F857E4F-C31B-6C9A-3A73-B17BC0F12D43}"/>
              </a:ext>
            </a:extLst>
          </p:cNvPr>
          <p:cNvSpPr/>
          <p:nvPr/>
        </p:nvSpPr>
        <p:spPr>
          <a:xfrm>
            <a:off x="3824078" y="1635790"/>
            <a:ext cx="3228476" cy="163823"/>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MX" sz="700" b="1" dirty="0">
                <a:solidFill>
                  <a:schemeClr val="tx1"/>
                </a:solidFill>
              </a:rPr>
              <a:t>HOJA DE SERVICIO DE MANTENIMIENTO PREVENTIVO Y CORRECTIVO</a:t>
            </a:r>
          </a:p>
        </p:txBody>
      </p:sp>
      <p:sp>
        <p:nvSpPr>
          <p:cNvPr id="6" name="CuadroTexto 5">
            <a:extLst>
              <a:ext uri="{FF2B5EF4-FFF2-40B4-BE49-F238E27FC236}">
                <a16:creationId xmlns:a16="http://schemas.microsoft.com/office/drawing/2014/main" id="{07560FA0-6C64-DFDE-B3A1-D7BB7C83F7FF}"/>
              </a:ext>
            </a:extLst>
          </p:cNvPr>
          <p:cNvSpPr txBox="1"/>
          <p:nvPr/>
        </p:nvSpPr>
        <p:spPr>
          <a:xfrm>
            <a:off x="7939003" y="1137660"/>
            <a:ext cx="3931365" cy="5693866"/>
          </a:xfrm>
          <a:prstGeom prst="rect">
            <a:avLst/>
          </a:prstGeom>
          <a:noFill/>
        </p:spPr>
        <p:txBody>
          <a:bodyPr wrap="square">
            <a:spAutoFit/>
          </a:bodyPr>
          <a:lstStyle/>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Programa de mejora continua.</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Procedimientos para garantizar la Seguridad. (Procedimientos de liberación.)</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Procedimientos de operación. (Incluir Seguridad)</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Procedimientos de reparación. (Incluir Seguridad)</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Procedimientos de administración del mantenimiento, (incluye, mano de obra, compras e inventario, disponibilidad de equipo).</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Equipo de respaldo mínimo.</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Estandarización de partes de repuesto y listados maestros de refacciones por equipo.</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Inventarios adecuados al programa de MP.</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Tiempos mínimos del inventario inactivo.</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Rutinas de inspección por personal de operación (Producción) en equipo en marcha.</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Rutinas de inspección.</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Programa de rutinas.</a:t>
            </a:r>
          </a:p>
          <a:p>
            <a:pPr algn="just" fontAlgn="base">
              <a:buFont typeface="Arial" panose="020B0604020202020204" pitchFamily="34" charset="0"/>
              <a:buChar char="•"/>
            </a:pPr>
            <a:r>
              <a:rPr lang="es-MX"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Programa de tareas.</a:t>
            </a:r>
          </a:p>
        </p:txBody>
      </p:sp>
      <p:sp>
        <p:nvSpPr>
          <p:cNvPr id="7" name="CuadroTexto 6">
            <a:extLst>
              <a:ext uri="{FF2B5EF4-FFF2-40B4-BE49-F238E27FC236}">
                <a16:creationId xmlns:a16="http://schemas.microsoft.com/office/drawing/2014/main" id="{5E01C85F-8DB4-3B30-984B-168F0750E9EF}"/>
              </a:ext>
            </a:extLst>
          </p:cNvPr>
          <p:cNvSpPr txBox="1"/>
          <p:nvPr/>
        </p:nvSpPr>
        <p:spPr>
          <a:xfrm>
            <a:off x="8185904" y="107165"/>
            <a:ext cx="3764604" cy="923330"/>
          </a:xfrm>
          <a:prstGeom prst="rect">
            <a:avLst/>
          </a:prstGeom>
          <a:noFill/>
        </p:spPr>
        <p:txBody>
          <a:bodyPr wrap="square">
            <a:spAutoFit/>
          </a:bodyPr>
          <a:lstStyle/>
          <a:p>
            <a:pPr algn="just" fontAlgn="base"/>
            <a:r>
              <a:rPr lang="es-MX" sz="1800" b="0" i="0" u="none" strike="noStrike" dirty="0">
                <a:solidFill>
                  <a:srgbClr val="4054B2"/>
                </a:solidFill>
                <a:effectLst/>
                <a:latin typeface="Verdana" panose="020B0604030504040204" pitchFamily="34" charset="0"/>
                <a:ea typeface="Verdana" panose="020B0604030504040204" pitchFamily="34" charset="0"/>
                <a:cs typeface="Verdana" panose="020B0604030504040204" pitchFamily="34" charset="0"/>
              </a:rPr>
              <a:t>¿Qué se debe tener en cuenta en una Planificación de Mantenimiento Preventivo?</a:t>
            </a:r>
          </a:p>
        </p:txBody>
      </p:sp>
    </p:spTree>
    <p:extLst>
      <p:ext uri="{BB962C8B-B14F-4D97-AF65-F5344CB8AC3E}">
        <p14:creationId xmlns:p14="http://schemas.microsoft.com/office/powerpoint/2010/main" val="3440547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3" name="Picture 5">
            <a:extLst>
              <a:ext uri="{FF2B5EF4-FFF2-40B4-BE49-F238E27FC236}">
                <a16:creationId xmlns:a16="http://schemas.microsoft.com/office/drawing/2014/main" id="{C9623982-7565-9D67-5F78-A5D463A6DF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390" y="499267"/>
            <a:ext cx="3129761" cy="4943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a:extLst>
              <a:ext uri="{FF2B5EF4-FFF2-40B4-BE49-F238E27FC236}">
                <a16:creationId xmlns:a16="http://schemas.microsoft.com/office/drawing/2014/main" id="{0DEF5D3E-3071-E372-33F1-0E44A90C6D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4913" y="529625"/>
            <a:ext cx="3234068" cy="95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a:extLst>
              <a:ext uri="{FF2B5EF4-FFF2-40B4-BE49-F238E27FC236}">
                <a16:creationId xmlns:a16="http://schemas.microsoft.com/office/drawing/2014/main" id="{00B3D59D-72CB-E96E-141A-6E51E4D6A76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8231" y="1483787"/>
            <a:ext cx="3207432" cy="393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uadroTexto 3">
            <a:extLst>
              <a:ext uri="{FF2B5EF4-FFF2-40B4-BE49-F238E27FC236}">
                <a16:creationId xmlns:a16="http://schemas.microsoft.com/office/drawing/2014/main" id="{89061FD2-45C9-077B-7E06-197776E6B191}"/>
              </a:ext>
            </a:extLst>
          </p:cNvPr>
          <p:cNvSpPr txBox="1"/>
          <p:nvPr/>
        </p:nvSpPr>
        <p:spPr>
          <a:xfrm>
            <a:off x="7938860" y="1185301"/>
            <a:ext cx="4028873" cy="5339923"/>
          </a:xfrm>
          <a:prstGeom prst="rect">
            <a:avLst/>
          </a:prstGeom>
          <a:noFill/>
        </p:spPr>
        <p:txBody>
          <a:bodyPr wrap="square">
            <a:spAutoFit/>
          </a:bodyPr>
          <a:lstStyle/>
          <a:p>
            <a:pPr algn="l" fontAlgn="base"/>
            <a:endParaRPr lang="es-MX" b="0" i="0" u="none" strike="noStrike" dirty="0">
              <a:solidFill>
                <a:srgbClr val="4054B2"/>
              </a:solidFill>
              <a:effectLst/>
              <a:latin typeface="Verdana" panose="020B0604030504040204" pitchFamily="34" charset="0"/>
              <a:ea typeface="Verdana" panose="020B0604030504040204" pitchFamily="34" charset="0"/>
              <a:cs typeface="Verdana" panose="020B0604030504040204" pitchFamily="34" charset="0"/>
            </a:endParaRPr>
          </a:p>
          <a:p>
            <a:pPr algn="just" fontAlgn="base">
              <a:buFont typeface="Arial" panose="020B0604020202020204" pitchFamily="34" charset="0"/>
              <a:buChar char="•"/>
            </a:pPr>
            <a:r>
              <a:rPr lang="es-MX"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r>
              <a:rPr lang="es-MX" sz="19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Mantenimiento y reparación de la infraestructura física, equipos e instalaciones del hospital, clínica, consultorio, ambulatorio o centro de salud en general.</a:t>
            </a:r>
          </a:p>
          <a:p>
            <a:pPr algn="just" fontAlgn="base">
              <a:buFont typeface="Arial" panose="020B0604020202020204" pitchFamily="34" charset="0"/>
              <a:buChar char="•"/>
            </a:pPr>
            <a:r>
              <a:rPr lang="es-MX" sz="19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Operación de plantas suministradoras de fluidos y energéticos en los sistemas o redes industriales del centro hospitalario.</a:t>
            </a:r>
          </a:p>
          <a:p>
            <a:pPr algn="just" fontAlgn="base">
              <a:buFont typeface="Arial" panose="020B0604020202020204" pitchFamily="34" charset="0"/>
              <a:buChar char="•"/>
            </a:pPr>
            <a:r>
              <a:rPr lang="es-MX" sz="19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Adiestramiento a los usuarios (operadores de equipos).</a:t>
            </a:r>
          </a:p>
          <a:p>
            <a:pPr algn="just" fontAlgn="base">
              <a:buFont typeface="Arial" panose="020B0604020202020204" pitchFamily="34" charset="0"/>
              <a:buChar char="•"/>
            </a:pPr>
            <a:r>
              <a:rPr lang="es-MX" sz="19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Asesoría técnica a la dirección en lo relacionado al mantenimiento y adquisición de equipos.</a:t>
            </a:r>
          </a:p>
        </p:txBody>
      </p:sp>
      <p:sp>
        <p:nvSpPr>
          <p:cNvPr id="5" name="CuadroTexto 4">
            <a:extLst>
              <a:ext uri="{FF2B5EF4-FFF2-40B4-BE49-F238E27FC236}">
                <a16:creationId xmlns:a16="http://schemas.microsoft.com/office/drawing/2014/main" id="{195C9C80-15B4-5D2E-5F2F-8FB6ADE7BFEA}"/>
              </a:ext>
            </a:extLst>
          </p:cNvPr>
          <p:cNvSpPr txBox="1"/>
          <p:nvPr/>
        </p:nvSpPr>
        <p:spPr>
          <a:xfrm>
            <a:off x="8144289" y="130986"/>
            <a:ext cx="3876473" cy="923330"/>
          </a:xfrm>
          <a:prstGeom prst="rect">
            <a:avLst/>
          </a:prstGeom>
          <a:noFill/>
        </p:spPr>
        <p:txBody>
          <a:bodyPr wrap="square">
            <a:spAutoFit/>
          </a:bodyPr>
          <a:lstStyle/>
          <a:p>
            <a:pPr algn="l" fontAlgn="base"/>
            <a:r>
              <a:rPr lang="es-MX" b="0" i="0" u="none" strike="noStrike" dirty="0">
                <a:solidFill>
                  <a:srgbClr val="4054B2"/>
                </a:solidFill>
                <a:effectLst/>
                <a:latin typeface="Verdana" panose="020B0604030504040204" pitchFamily="34" charset="0"/>
                <a:ea typeface="Verdana" panose="020B0604030504040204" pitchFamily="34" charset="0"/>
                <a:cs typeface="Verdana" panose="020B0604030504040204" pitchFamily="34" charset="0"/>
              </a:rPr>
              <a:t>¿Cuál es la responsabilidad de la Gerencia de Mantenimiento Hospitalario?</a:t>
            </a:r>
          </a:p>
        </p:txBody>
      </p:sp>
    </p:spTree>
    <p:extLst>
      <p:ext uri="{BB962C8B-B14F-4D97-AF65-F5344CB8AC3E}">
        <p14:creationId xmlns:p14="http://schemas.microsoft.com/office/powerpoint/2010/main" val="15603937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2" name="Picture 2">
            <a:extLst>
              <a:ext uri="{FF2B5EF4-FFF2-40B4-BE49-F238E27FC236}">
                <a16:creationId xmlns:a16="http://schemas.microsoft.com/office/drawing/2014/main" id="{C997486B-3007-C16C-914F-7133DAD286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037" y="230121"/>
            <a:ext cx="3184849" cy="5099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a:extLst>
              <a:ext uri="{FF2B5EF4-FFF2-40B4-BE49-F238E27FC236}">
                <a16:creationId xmlns:a16="http://schemas.microsoft.com/office/drawing/2014/main" id="{1D4FCC95-E766-A28F-C08E-CD1F9C4FC9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6024" y="230119"/>
            <a:ext cx="3400661" cy="5099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uadroTexto 6">
            <a:extLst>
              <a:ext uri="{FF2B5EF4-FFF2-40B4-BE49-F238E27FC236}">
                <a16:creationId xmlns:a16="http://schemas.microsoft.com/office/drawing/2014/main" id="{44EED9AF-3CD2-A1E7-1150-D95603A81F87}"/>
              </a:ext>
            </a:extLst>
          </p:cNvPr>
          <p:cNvSpPr txBox="1"/>
          <p:nvPr/>
        </p:nvSpPr>
        <p:spPr>
          <a:xfrm>
            <a:off x="8356990" y="363773"/>
            <a:ext cx="3400662" cy="6378669"/>
          </a:xfrm>
          <a:prstGeom prst="rect">
            <a:avLst/>
          </a:prstGeom>
          <a:noFill/>
        </p:spPr>
        <p:txBody>
          <a:bodyPr wrap="square">
            <a:spAutoFit/>
          </a:bodyPr>
          <a:lstStyle/>
          <a:p>
            <a:pPr algn="just">
              <a:spcBef>
                <a:spcPts val="505"/>
              </a:spcBef>
              <a:spcAft>
                <a:spcPts val="410"/>
              </a:spcAft>
            </a:pPr>
            <a:r>
              <a:rPr lang="es-MX" sz="1600" dirty="0">
                <a:effectLst/>
                <a:latin typeface="Verdana" panose="020B0604030504040204" pitchFamily="34" charset="0"/>
                <a:ea typeface="Verdana" panose="020B0604030504040204" pitchFamily="34" charset="0"/>
                <a:cs typeface="Verdana" panose="020B0604030504040204" pitchFamily="34" charset="0"/>
              </a:rPr>
              <a:t>Norma Oficial Mexicana </a:t>
            </a:r>
            <a:r>
              <a:rPr lang="es-MX" sz="1600" b="1" dirty="0">
                <a:effectLst/>
                <a:latin typeface="Verdana" panose="020B0604030504040204" pitchFamily="34" charset="0"/>
                <a:ea typeface="Verdana" panose="020B0604030504040204" pitchFamily="34" charset="0"/>
                <a:cs typeface="Verdana" panose="020B0604030504040204" pitchFamily="34" charset="0"/>
              </a:rPr>
              <a:t>NOM-045-SSA2-2005, </a:t>
            </a:r>
            <a:r>
              <a:rPr lang="es-MX" sz="1600" dirty="0">
                <a:effectLst/>
                <a:latin typeface="Verdana" panose="020B0604030504040204" pitchFamily="34" charset="0"/>
                <a:ea typeface="Verdana" panose="020B0604030504040204" pitchFamily="34" charset="0"/>
                <a:cs typeface="Verdana" panose="020B0604030504040204" pitchFamily="34" charset="0"/>
              </a:rPr>
              <a:t>para la vigilancia epidemiologica, prevención y control de las infecciones nosocomiales.</a:t>
            </a:r>
          </a:p>
          <a:p>
            <a:pPr algn="just">
              <a:spcBef>
                <a:spcPts val="505"/>
              </a:spcBef>
              <a:spcAft>
                <a:spcPts val="410"/>
              </a:spcAft>
            </a:pPr>
            <a:r>
              <a:rPr lang="es-MX" sz="1600" b="1" dirty="0">
                <a:latin typeface="Verdana" panose="020B0604030504040204" pitchFamily="34" charset="0"/>
                <a:ea typeface="Verdana" panose="020B0604030504040204" pitchFamily="34" charset="0"/>
                <a:cs typeface="Verdana" panose="020B0604030504040204" pitchFamily="34" charset="0"/>
              </a:rPr>
              <a:t>10.4.- </a:t>
            </a:r>
            <a:r>
              <a:rPr lang="es-MX" sz="1600" dirty="0">
                <a:latin typeface="Verdana" panose="020B0604030504040204" pitchFamily="34" charset="0"/>
                <a:ea typeface="Verdana" panose="020B0604030504040204" pitchFamily="34" charset="0"/>
                <a:cs typeface="Verdana" panose="020B0604030504040204" pitchFamily="34" charset="0"/>
              </a:rPr>
              <a:t>Los Servicios de </a:t>
            </a:r>
            <a:r>
              <a:rPr lang="es-MX" sz="1600" b="1" dirty="0">
                <a:latin typeface="Verdana" panose="020B0604030504040204" pitchFamily="34" charset="0"/>
                <a:ea typeface="Verdana" panose="020B0604030504040204" pitchFamily="34" charset="0"/>
                <a:cs typeface="Verdana" panose="020B0604030504040204" pitchFamily="34" charset="0"/>
              </a:rPr>
              <a:t>intendencia, lavandería y dietología,</a:t>
            </a:r>
            <a:r>
              <a:rPr lang="es-MX" sz="1600" dirty="0">
                <a:latin typeface="Verdana" panose="020B0604030504040204" pitchFamily="34" charset="0"/>
                <a:ea typeface="Verdana" panose="020B0604030504040204" pitchFamily="34" charset="0"/>
                <a:cs typeface="Verdana" panose="020B0604030504040204" pitchFamily="34" charset="0"/>
              </a:rPr>
              <a:t> propios o subrrogados deberán estar capacitados para el control de factores de riesgos del microambiente y de prevención de infecciones nosocomiales.</a:t>
            </a:r>
          </a:p>
          <a:p>
            <a:pPr algn="just">
              <a:spcBef>
                <a:spcPts val="505"/>
              </a:spcBef>
              <a:spcAft>
                <a:spcPts val="410"/>
              </a:spcAft>
            </a:pPr>
            <a:r>
              <a:rPr lang="es-MX" sz="1600" b="1" dirty="0">
                <a:latin typeface="Verdana" panose="020B0604030504040204" pitchFamily="34" charset="0"/>
                <a:ea typeface="Verdana" panose="020B0604030504040204" pitchFamily="34" charset="0"/>
                <a:cs typeface="Verdana" panose="020B0604030504040204" pitchFamily="34" charset="0"/>
              </a:rPr>
              <a:t>10.6.7.2</a:t>
            </a:r>
            <a:r>
              <a:rPr lang="es-MX" sz="1600" dirty="0">
                <a:latin typeface="Verdana" panose="020B0604030504040204" pitchFamily="34" charset="0"/>
                <a:ea typeface="Verdana" panose="020B0604030504040204" pitchFamily="34" charset="0"/>
                <a:cs typeface="Verdana" panose="020B0604030504040204" pitchFamily="34" charset="0"/>
              </a:rPr>
              <a:t> Las áreas específicas… la frecuencia del aseo y limpieza del área, así como los mecanismos que permitan llevar a cabo una vigilancia estricta sobre su cumplimiento, dejando constancia en </a:t>
            </a:r>
            <a:r>
              <a:rPr lang="es-MX" sz="1600" b="1" dirty="0">
                <a:latin typeface="Verdana" panose="020B0604030504040204" pitchFamily="34" charset="0"/>
                <a:ea typeface="Verdana" panose="020B0604030504040204" pitchFamily="34" charset="0"/>
                <a:cs typeface="Verdana" panose="020B0604030504040204" pitchFamily="34" charset="0"/>
              </a:rPr>
              <a:t>una bitácora de control</a:t>
            </a:r>
            <a:r>
              <a:rPr lang="es-MX" sz="1600" dirty="0">
                <a:latin typeface="Verdana" panose="020B0604030504040204" pitchFamily="34" charset="0"/>
                <a:ea typeface="Verdana" panose="020B0604030504040204" pitchFamily="34" charset="0"/>
                <a:cs typeface="Verdana" panose="020B0604030504040204" pitchFamily="34" charset="0"/>
              </a:rPr>
              <a:t> …</a:t>
            </a:r>
          </a:p>
          <a:p>
            <a:pPr algn="just">
              <a:spcBef>
                <a:spcPts val="505"/>
              </a:spcBef>
              <a:spcAft>
                <a:spcPts val="410"/>
              </a:spcAft>
            </a:pPr>
            <a:endParaRPr lang="es-MX" sz="1800" dirty="0">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282652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graphicFrame>
        <p:nvGraphicFramePr>
          <p:cNvPr id="3" name="1 Tabla">
            <a:extLst>
              <a:ext uri="{FF2B5EF4-FFF2-40B4-BE49-F238E27FC236}">
                <a16:creationId xmlns:a16="http://schemas.microsoft.com/office/drawing/2014/main" id="{13A94266-4D1E-79F2-941A-9DCB3BE97AE0}"/>
              </a:ext>
            </a:extLst>
          </p:cNvPr>
          <p:cNvGraphicFramePr>
            <a:graphicFrameLocks noGrp="1"/>
          </p:cNvGraphicFramePr>
          <p:nvPr>
            <p:extLst>
              <p:ext uri="{D42A27DB-BD31-4B8C-83A1-F6EECF244321}">
                <p14:modId xmlns:p14="http://schemas.microsoft.com/office/powerpoint/2010/main" val="2139462645"/>
              </p:ext>
            </p:extLst>
          </p:nvPr>
        </p:nvGraphicFramePr>
        <p:xfrm>
          <a:off x="291936" y="617947"/>
          <a:ext cx="6616864" cy="1076077"/>
        </p:xfrm>
        <a:graphic>
          <a:graphicData uri="http://schemas.openxmlformats.org/drawingml/2006/table">
            <a:tbl>
              <a:tblPr>
                <a:tableStyleId>{5C22544A-7EE6-4342-B048-85BDC9FD1C3A}</a:tableStyleId>
              </a:tblPr>
              <a:tblGrid>
                <a:gridCol w="3566029">
                  <a:extLst>
                    <a:ext uri="{9D8B030D-6E8A-4147-A177-3AD203B41FA5}">
                      <a16:colId xmlns:a16="http://schemas.microsoft.com/office/drawing/2014/main" val="20000"/>
                    </a:ext>
                  </a:extLst>
                </a:gridCol>
                <a:gridCol w="3050835">
                  <a:extLst>
                    <a:ext uri="{9D8B030D-6E8A-4147-A177-3AD203B41FA5}">
                      <a16:colId xmlns:a16="http://schemas.microsoft.com/office/drawing/2014/main" val="20001"/>
                    </a:ext>
                  </a:extLst>
                </a:gridCol>
              </a:tblGrid>
              <a:tr h="1076077">
                <a:tc>
                  <a:txBody>
                    <a:bodyPr/>
                    <a:lstStyle/>
                    <a:p>
                      <a:pPr>
                        <a:spcAft>
                          <a:spcPts val="0"/>
                        </a:spcAft>
                        <a:tabLst>
                          <a:tab pos="2806065" algn="ctr"/>
                          <a:tab pos="5612130" algn="r"/>
                        </a:tabLst>
                      </a:pPr>
                      <a:endParaRPr lang="es-MX" sz="500" dirty="0">
                        <a:effectLst/>
                      </a:endParaRPr>
                    </a:p>
                    <a:p>
                      <a:pPr>
                        <a:spcAft>
                          <a:spcPts val="0"/>
                        </a:spcAft>
                        <a:tabLst>
                          <a:tab pos="2806065" algn="ctr"/>
                          <a:tab pos="5612130" algn="r"/>
                        </a:tabLst>
                      </a:pPr>
                      <a:endParaRPr lang="es-MX" sz="800" dirty="0">
                        <a:effectLst/>
                      </a:endParaRPr>
                    </a:p>
                    <a:p>
                      <a:pPr>
                        <a:spcAft>
                          <a:spcPts val="0"/>
                        </a:spcAft>
                        <a:tabLst>
                          <a:tab pos="2806065" algn="ctr"/>
                          <a:tab pos="5612130" algn="r"/>
                        </a:tabLst>
                      </a:pPr>
                      <a:endParaRPr lang="es-MX" sz="800" dirty="0">
                        <a:effectLst/>
                      </a:endParaRPr>
                    </a:p>
                    <a:p>
                      <a:pPr>
                        <a:spcAft>
                          <a:spcPts val="0"/>
                        </a:spcAft>
                        <a:tabLst>
                          <a:tab pos="2806065" algn="ctr"/>
                          <a:tab pos="5612130" algn="r"/>
                        </a:tabLst>
                      </a:pPr>
                      <a:endParaRPr lang="es-MX" sz="800" b="1" dirty="0">
                        <a:effectLst/>
                      </a:endParaRPr>
                    </a:p>
                    <a:p>
                      <a:pPr>
                        <a:spcAft>
                          <a:spcPts val="0"/>
                        </a:spcAft>
                        <a:tabLst>
                          <a:tab pos="2806065" algn="ctr"/>
                          <a:tab pos="5612130" algn="r"/>
                        </a:tabLst>
                      </a:pPr>
                      <a:r>
                        <a:rPr lang="es-MX" sz="800" b="1" dirty="0">
                          <a:effectLst/>
                        </a:rPr>
                        <a:t>SERVICIOS DE SALUD DE VERACRUZ</a:t>
                      </a:r>
                    </a:p>
                    <a:p>
                      <a:pPr>
                        <a:spcAft>
                          <a:spcPts val="0"/>
                        </a:spcAft>
                      </a:pPr>
                      <a:r>
                        <a:rPr lang="es-MX" sz="800" b="1" dirty="0">
                          <a:effectLst/>
                        </a:rPr>
                        <a:t>HOSPITAL GENERAL DE: </a:t>
                      </a:r>
                    </a:p>
                    <a:p>
                      <a:pPr>
                        <a:spcAft>
                          <a:spcPts val="0"/>
                        </a:spcAft>
                        <a:tabLst>
                          <a:tab pos="2806065" algn="ctr"/>
                          <a:tab pos="5612130" algn="r"/>
                        </a:tabLst>
                      </a:pPr>
                      <a:r>
                        <a:rPr lang="es-MX" sz="500" dirty="0">
                          <a:effectLst/>
                        </a:rPr>
                        <a:t>   </a:t>
                      </a:r>
                      <a:endParaRPr lang="es-MX" sz="500" dirty="0">
                        <a:effectLst/>
                        <a:latin typeface="Times New Roman"/>
                        <a:ea typeface="Times New Roman"/>
                      </a:endParaRPr>
                    </a:p>
                  </a:txBody>
                  <a:tcPr marL="21977" marR="21977" marT="0" marB="0"/>
                </a:tc>
                <a:tc>
                  <a:txBody>
                    <a:bodyPr/>
                    <a:lstStyle/>
                    <a:p>
                      <a:pPr marR="135890" algn="ctr">
                        <a:spcAft>
                          <a:spcPts val="0"/>
                        </a:spcAft>
                      </a:pPr>
                      <a:r>
                        <a:rPr lang="es-ES" sz="600" dirty="0">
                          <a:effectLst/>
                        </a:rPr>
                        <a:t> </a:t>
                      </a:r>
                      <a:endParaRPr lang="es-MX" sz="500" dirty="0">
                        <a:effectLst/>
                      </a:endParaRPr>
                    </a:p>
                    <a:p>
                      <a:pPr marR="135890" algn="ctr">
                        <a:spcAft>
                          <a:spcPts val="0"/>
                        </a:spcAft>
                      </a:pPr>
                      <a:br>
                        <a:rPr lang="es-MX" sz="500" dirty="0">
                          <a:effectLst/>
                        </a:rPr>
                      </a:br>
                      <a:r>
                        <a:rPr lang="es-ES" sz="800" b="1" dirty="0">
                          <a:effectLst/>
                        </a:rPr>
                        <a:t>CRONOGRAMA DE LIMPIEZA EXHAUSTIVA</a:t>
                      </a:r>
                      <a:endParaRPr lang="es-MX" sz="800" b="1" dirty="0">
                        <a:effectLst/>
                      </a:endParaRPr>
                    </a:p>
                    <a:p>
                      <a:pPr marR="135890" algn="ctr">
                        <a:spcAft>
                          <a:spcPts val="0"/>
                        </a:spcAft>
                      </a:pPr>
                      <a:r>
                        <a:rPr lang="es-ES" sz="800" b="1" dirty="0">
                          <a:effectLst/>
                        </a:rPr>
                        <a:t>EN LAS DIFERENTES ÁREAS HOSPITALARIAS</a:t>
                      </a:r>
                      <a:endParaRPr lang="es-MX" sz="800" dirty="0">
                        <a:effectLst/>
                      </a:endParaRPr>
                    </a:p>
                    <a:p>
                      <a:pPr marR="135890" algn="ctr">
                        <a:spcAft>
                          <a:spcPts val="0"/>
                        </a:spcAft>
                      </a:pPr>
                      <a:r>
                        <a:rPr lang="es-ES" sz="800" b="1" dirty="0">
                          <a:effectLst/>
                        </a:rPr>
                        <a:t>SERVICIOS GENERALES</a:t>
                      </a:r>
                      <a:endParaRPr lang="es-MX" sz="800" b="1" dirty="0">
                        <a:effectLst/>
                      </a:endParaRPr>
                    </a:p>
                    <a:p>
                      <a:pPr algn="ctr">
                        <a:spcAft>
                          <a:spcPts val="0"/>
                        </a:spcAft>
                        <a:tabLst>
                          <a:tab pos="2806065" algn="ctr"/>
                          <a:tab pos="5612130" algn="r"/>
                        </a:tabLst>
                      </a:pPr>
                      <a:r>
                        <a:rPr lang="es-ES" sz="800" b="1" dirty="0">
                          <a:effectLst/>
                        </a:rPr>
                        <a:t>DEPARTAMENTO DE INTENDENCIA</a:t>
                      </a:r>
                      <a:endParaRPr lang="es-MX" sz="800" b="1" dirty="0">
                        <a:effectLst/>
                        <a:latin typeface="Times New Roman"/>
                        <a:ea typeface="Times New Roman"/>
                      </a:endParaRPr>
                    </a:p>
                  </a:txBody>
                  <a:tcPr marL="21977" marR="21977" marT="0" marB="0"/>
                </a:tc>
                <a:extLst>
                  <a:ext uri="{0D108BD9-81ED-4DB2-BD59-A6C34878D82A}">
                    <a16:rowId xmlns:a16="http://schemas.microsoft.com/office/drawing/2014/main" val="10000"/>
                  </a:ext>
                </a:extLst>
              </a:tr>
            </a:tbl>
          </a:graphicData>
        </a:graphic>
      </p:graphicFrame>
      <p:graphicFrame>
        <p:nvGraphicFramePr>
          <p:cNvPr id="5" name="4 Tabla">
            <a:extLst>
              <a:ext uri="{FF2B5EF4-FFF2-40B4-BE49-F238E27FC236}">
                <a16:creationId xmlns:a16="http://schemas.microsoft.com/office/drawing/2014/main" id="{55727E48-4B04-B5D9-C55D-C6171BAD0900}"/>
              </a:ext>
            </a:extLst>
          </p:cNvPr>
          <p:cNvGraphicFramePr>
            <a:graphicFrameLocks noGrp="1"/>
          </p:cNvGraphicFramePr>
          <p:nvPr>
            <p:extLst>
              <p:ext uri="{D42A27DB-BD31-4B8C-83A1-F6EECF244321}">
                <p14:modId xmlns:p14="http://schemas.microsoft.com/office/powerpoint/2010/main" val="2017922359"/>
              </p:ext>
            </p:extLst>
          </p:nvPr>
        </p:nvGraphicFramePr>
        <p:xfrm>
          <a:off x="291936" y="1580890"/>
          <a:ext cx="6616864" cy="2979530"/>
        </p:xfrm>
        <a:graphic>
          <a:graphicData uri="http://schemas.openxmlformats.org/drawingml/2006/table">
            <a:tbl>
              <a:tblPr>
                <a:tableStyleId>{5C22544A-7EE6-4342-B048-85BDC9FD1C3A}</a:tableStyleId>
              </a:tblPr>
              <a:tblGrid>
                <a:gridCol w="954691">
                  <a:extLst>
                    <a:ext uri="{9D8B030D-6E8A-4147-A177-3AD203B41FA5}">
                      <a16:colId xmlns:a16="http://schemas.microsoft.com/office/drawing/2014/main" val="20000"/>
                    </a:ext>
                  </a:extLst>
                </a:gridCol>
                <a:gridCol w="890506">
                  <a:extLst>
                    <a:ext uri="{9D8B030D-6E8A-4147-A177-3AD203B41FA5}">
                      <a16:colId xmlns:a16="http://schemas.microsoft.com/office/drawing/2014/main" val="20001"/>
                    </a:ext>
                  </a:extLst>
                </a:gridCol>
                <a:gridCol w="445254">
                  <a:extLst>
                    <a:ext uri="{9D8B030D-6E8A-4147-A177-3AD203B41FA5}">
                      <a16:colId xmlns:a16="http://schemas.microsoft.com/office/drawing/2014/main" val="20002"/>
                    </a:ext>
                  </a:extLst>
                </a:gridCol>
                <a:gridCol w="381968">
                  <a:extLst>
                    <a:ext uri="{9D8B030D-6E8A-4147-A177-3AD203B41FA5}">
                      <a16:colId xmlns:a16="http://schemas.microsoft.com/office/drawing/2014/main" val="20003"/>
                    </a:ext>
                  </a:extLst>
                </a:gridCol>
                <a:gridCol w="381518">
                  <a:extLst>
                    <a:ext uri="{9D8B030D-6E8A-4147-A177-3AD203B41FA5}">
                      <a16:colId xmlns:a16="http://schemas.microsoft.com/office/drawing/2014/main" val="20004"/>
                    </a:ext>
                  </a:extLst>
                </a:gridCol>
                <a:gridCol w="418322">
                  <a:extLst>
                    <a:ext uri="{9D8B030D-6E8A-4147-A177-3AD203B41FA5}">
                      <a16:colId xmlns:a16="http://schemas.microsoft.com/office/drawing/2014/main" val="20005"/>
                    </a:ext>
                  </a:extLst>
                </a:gridCol>
                <a:gridCol w="395432">
                  <a:extLst>
                    <a:ext uri="{9D8B030D-6E8A-4147-A177-3AD203B41FA5}">
                      <a16:colId xmlns:a16="http://schemas.microsoft.com/office/drawing/2014/main" val="20006"/>
                    </a:ext>
                  </a:extLst>
                </a:gridCol>
                <a:gridCol w="393188">
                  <a:extLst>
                    <a:ext uri="{9D8B030D-6E8A-4147-A177-3AD203B41FA5}">
                      <a16:colId xmlns:a16="http://schemas.microsoft.com/office/drawing/2014/main" val="20007"/>
                    </a:ext>
                  </a:extLst>
                </a:gridCol>
                <a:gridCol w="388250">
                  <a:extLst>
                    <a:ext uri="{9D8B030D-6E8A-4147-A177-3AD203B41FA5}">
                      <a16:colId xmlns:a16="http://schemas.microsoft.com/office/drawing/2014/main" val="20008"/>
                    </a:ext>
                  </a:extLst>
                </a:gridCol>
                <a:gridCol w="440765">
                  <a:extLst>
                    <a:ext uri="{9D8B030D-6E8A-4147-A177-3AD203B41FA5}">
                      <a16:colId xmlns:a16="http://schemas.microsoft.com/office/drawing/2014/main" val="20009"/>
                    </a:ext>
                  </a:extLst>
                </a:gridCol>
                <a:gridCol w="381968">
                  <a:extLst>
                    <a:ext uri="{9D8B030D-6E8A-4147-A177-3AD203B41FA5}">
                      <a16:colId xmlns:a16="http://schemas.microsoft.com/office/drawing/2014/main" val="20010"/>
                    </a:ext>
                  </a:extLst>
                </a:gridCol>
                <a:gridCol w="381518">
                  <a:extLst>
                    <a:ext uri="{9D8B030D-6E8A-4147-A177-3AD203B41FA5}">
                      <a16:colId xmlns:a16="http://schemas.microsoft.com/office/drawing/2014/main" val="20011"/>
                    </a:ext>
                  </a:extLst>
                </a:gridCol>
                <a:gridCol w="402164">
                  <a:extLst>
                    <a:ext uri="{9D8B030D-6E8A-4147-A177-3AD203B41FA5}">
                      <a16:colId xmlns:a16="http://schemas.microsoft.com/office/drawing/2014/main" val="20012"/>
                    </a:ext>
                  </a:extLst>
                </a:gridCol>
                <a:gridCol w="361320">
                  <a:extLst>
                    <a:ext uri="{9D8B030D-6E8A-4147-A177-3AD203B41FA5}">
                      <a16:colId xmlns:a16="http://schemas.microsoft.com/office/drawing/2014/main" val="20013"/>
                    </a:ext>
                  </a:extLst>
                </a:gridCol>
              </a:tblGrid>
              <a:tr h="465030">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AREA</a:t>
                      </a:r>
                      <a:endParaRPr lang="es-MX" sz="500" dirty="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PERIODICIDAD</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ENE.</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FEB.</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MAR.</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ABR.</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MAY.</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JUN.</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JUL.</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AGO.</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SEP.</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OCT.</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NOV.</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DIC.</a:t>
                      </a:r>
                      <a:endParaRPr lang="es-MX" sz="500">
                        <a:effectLst/>
                      </a:endParaRPr>
                    </a:p>
                    <a:p>
                      <a:pPr algn="ctr">
                        <a:spcAft>
                          <a:spcPts val="0"/>
                        </a:spcAft>
                      </a:pPr>
                      <a:r>
                        <a:rPr lang="es-ES" sz="500">
                          <a:effectLst/>
                        </a:rPr>
                        <a:t> </a:t>
                      </a:r>
                      <a:endParaRPr lang="es-MX" sz="500">
                        <a:effectLst/>
                        <a:latin typeface="Times New Roman"/>
                        <a:ea typeface="Times New Roman"/>
                      </a:endParaRPr>
                    </a:p>
                  </a:txBody>
                  <a:tcPr marL="21977" marR="21977" marT="0" marB="0"/>
                </a:tc>
                <a:extLst>
                  <a:ext uri="{0D108BD9-81ED-4DB2-BD59-A6C34878D82A}">
                    <a16:rowId xmlns:a16="http://schemas.microsoft.com/office/drawing/2014/main" val="10000"/>
                  </a:ext>
                </a:extLst>
              </a:tr>
              <a:tr h="620042">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TERAPIA</a:t>
                      </a:r>
                      <a:endParaRPr lang="es-MX" sz="500" dirty="0">
                        <a:effectLst/>
                      </a:endParaRPr>
                    </a:p>
                    <a:p>
                      <a:pPr algn="ctr">
                        <a:spcAft>
                          <a:spcPts val="0"/>
                        </a:spcAft>
                      </a:pPr>
                      <a:r>
                        <a:rPr lang="es-ES" sz="500" dirty="0">
                          <a:effectLst/>
                        </a:rPr>
                        <a:t>INTENSIVA</a:t>
                      </a:r>
                      <a:endParaRPr lang="es-MX" sz="500" dirty="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QUINCENAL</a:t>
                      </a:r>
                      <a:endParaRPr lang="es-MX" sz="500">
                        <a:effectLst/>
                      </a:endParaRPr>
                    </a:p>
                    <a:p>
                      <a:pPr algn="ctr">
                        <a:spcAft>
                          <a:spcPts val="0"/>
                        </a:spcAft>
                      </a:pPr>
                      <a:r>
                        <a:rPr lang="es-ES" sz="500">
                          <a:effectLst/>
                        </a:rPr>
                        <a:t>SÁBADOS</a:t>
                      </a:r>
                      <a:endParaRPr lang="es-MX" sz="500">
                        <a:effectLst/>
                      </a:endParaRPr>
                    </a:p>
                    <a:p>
                      <a:pPr algn="ctr">
                        <a:spcAft>
                          <a:spcPts val="0"/>
                        </a:spcAft>
                      </a:pPr>
                      <a:r>
                        <a:rPr lang="es-ES" sz="500">
                          <a:effectLst/>
                        </a:rPr>
                        <a:t>(VESPERTINO)</a:t>
                      </a:r>
                      <a:endParaRPr lang="es-MX" sz="500">
                        <a:effectLst/>
                        <a:latin typeface="Times New Roman"/>
                        <a:ea typeface="Times New Roman"/>
                      </a:endParaRPr>
                    </a:p>
                  </a:txBody>
                  <a:tcPr marL="21977" marR="21977" marT="0" marB="0"/>
                </a:tc>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05-19</a:t>
                      </a:r>
                      <a:endParaRPr lang="es-MX" sz="500" dirty="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02-16</a:t>
                      </a:r>
                      <a:endParaRPr lang="es-MX" sz="500">
                        <a:effectLst/>
                      </a:endParaRPr>
                    </a:p>
                    <a:p>
                      <a:pPr algn="ctr">
                        <a:spcAft>
                          <a:spcPts val="0"/>
                        </a:spcAft>
                      </a:pPr>
                      <a:r>
                        <a:rPr lang="es-ES" sz="500">
                          <a:effectLst/>
                        </a:rPr>
                        <a:t> </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02-16</a:t>
                      </a:r>
                      <a:endParaRPr lang="es-MX" sz="500">
                        <a:effectLst/>
                      </a:endParaRPr>
                    </a:p>
                    <a:p>
                      <a:pPr algn="ctr">
                        <a:spcAft>
                          <a:spcPts val="0"/>
                        </a:spcAft>
                      </a:pPr>
                      <a:r>
                        <a:rPr lang="es-ES" sz="500">
                          <a:effectLst/>
                        </a:rPr>
                        <a:t>30</a:t>
                      </a:r>
                      <a:endParaRPr lang="es-MX" sz="500">
                        <a:effectLst/>
                        <a:latin typeface="Times New Roman"/>
                        <a:ea typeface="Times New Roman"/>
                      </a:endParaRPr>
                    </a:p>
                  </a:txBody>
                  <a:tcPr marL="21977" marR="21977" marT="0" marB="0"/>
                </a:tc>
                <a:tc>
                  <a:txBody>
                    <a:bodyPr/>
                    <a:lstStyle/>
                    <a:p>
                      <a:pPr algn="ctr">
                        <a:spcAft>
                          <a:spcPts val="0"/>
                        </a:spcAft>
                        <a:tabLst>
                          <a:tab pos="2806065" algn="ctr"/>
                          <a:tab pos="5612130" algn="r"/>
                          <a:tab pos="449580" algn="l"/>
                        </a:tabLst>
                      </a:pPr>
                      <a:r>
                        <a:rPr lang="es-ES" sz="500">
                          <a:effectLst/>
                        </a:rPr>
                        <a:t> </a:t>
                      </a:r>
                      <a:endParaRPr lang="es-MX" sz="500">
                        <a:effectLst/>
                      </a:endParaRPr>
                    </a:p>
                    <a:p>
                      <a:pPr algn="ctr">
                        <a:spcAft>
                          <a:spcPts val="0"/>
                        </a:spcAft>
                        <a:tabLst>
                          <a:tab pos="2806065" algn="ctr"/>
                          <a:tab pos="5612130" algn="r"/>
                          <a:tab pos="449580" algn="l"/>
                        </a:tabLst>
                      </a:pPr>
                      <a:r>
                        <a:rPr lang="es-ES" sz="500">
                          <a:effectLst/>
                        </a:rPr>
                        <a:t>13-27</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11-25</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08-22</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06-20</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03-17</a:t>
                      </a:r>
                      <a:endParaRPr lang="es-MX" sz="500">
                        <a:effectLst/>
                      </a:endParaRPr>
                    </a:p>
                    <a:p>
                      <a:pPr algn="ctr">
                        <a:spcAft>
                          <a:spcPts val="0"/>
                        </a:spcAft>
                      </a:pPr>
                      <a:r>
                        <a:rPr lang="es-ES" sz="500">
                          <a:effectLst/>
                        </a:rPr>
                        <a:t>31</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14-28</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12-26</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09-23</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07-21</a:t>
                      </a:r>
                      <a:endParaRPr lang="es-MX" sz="500">
                        <a:effectLst/>
                        <a:latin typeface="Times New Roman"/>
                        <a:ea typeface="Times New Roman"/>
                      </a:endParaRPr>
                    </a:p>
                  </a:txBody>
                  <a:tcPr marL="21977" marR="21977" marT="0" marB="0"/>
                </a:tc>
                <a:extLst>
                  <a:ext uri="{0D108BD9-81ED-4DB2-BD59-A6C34878D82A}">
                    <a16:rowId xmlns:a16="http://schemas.microsoft.com/office/drawing/2014/main" val="10001"/>
                  </a:ext>
                </a:extLst>
              </a:tr>
              <a:tr h="620042">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HEMODINAMIA, ENDOSCOPIA Y PASILLOS</a:t>
                      </a:r>
                      <a:endParaRPr lang="es-MX" sz="500" dirty="0">
                        <a:effectLst/>
                        <a:latin typeface="Times New Roman"/>
                        <a:ea typeface="Times New Roman"/>
                      </a:endParaRPr>
                    </a:p>
                  </a:txBody>
                  <a:tcPr marL="21977" marR="21977" marT="0" marB="0"/>
                </a:tc>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MENSUAL</a:t>
                      </a:r>
                      <a:endParaRPr lang="es-MX" sz="500" dirty="0">
                        <a:effectLst/>
                      </a:endParaRPr>
                    </a:p>
                    <a:p>
                      <a:pPr algn="ctr">
                        <a:spcAft>
                          <a:spcPts val="0"/>
                        </a:spcAft>
                      </a:pPr>
                      <a:r>
                        <a:rPr lang="es-ES" sz="500" dirty="0">
                          <a:effectLst/>
                        </a:rPr>
                        <a:t>SÁBADO</a:t>
                      </a:r>
                      <a:endParaRPr lang="es-MX" sz="500" dirty="0">
                        <a:effectLst/>
                      </a:endParaRPr>
                    </a:p>
                    <a:p>
                      <a:pPr algn="ctr">
                        <a:spcAft>
                          <a:spcPts val="0"/>
                        </a:spcAft>
                      </a:pPr>
                      <a:r>
                        <a:rPr lang="es-ES" sz="500" dirty="0">
                          <a:effectLst/>
                        </a:rPr>
                        <a:t>(VESPERTINO)</a:t>
                      </a:r>
                      <a:endParaRPr lang="es-MX" sz="500" dirty="0">
                        <a:effectLst/>
                        <a:latin typeface="Times New Roman"/>
                        <a:ea typeface="Times New Roman"/>
                      </a:endParaRPr>
                    </a:p>
                  </a:txBody>
                  <a:tcPr marL="21977" marR="21977" marT="0" marB="0"/>
                </a:tc>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12</a:t>
                      </a:r>
                      <a:endParaRPr lang="es-MX" sz="500" dirty="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09</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09</a:t>
                      </a:r>
                      <a:endParaRPr lang="es-MX" sz="500">
                        <a:effectLst/>
                        <a:latin typeface="Times New Roman"/>
                        <a:ea typeface="Times New Roman"/>
                      </a:endParaRPr>
                    </a:p>
                  </a:txBody>
                  <a:tcPr marL="21977" marR="21977" marT="0" marB="0"/>
                </a:tc>
                <a:tc>
                  <a:txBody>
                    <a:bodyPr/>
                    <a:lstStyle/>
                    <a:p>
                      <a:pPr algn="ctr">
                        <a:spcAft>
                          <a:spcPts val="0"/>
                        </a:spcAft>
                        <a:tabLst>
                          <a:tab pos="2806065" algn="ctr"/>
                          <a:tab pos="5612130" algn="r"/>
                          <a:tab pos="449580" algn="l"/>
                        </a:tabLst>
                      </a:pPr>
                      <a:r>
                        <a:rPr lang="es-ES" sz="500">
                          <a:effectLst/>
                        </a:rPr>
                        <a:t> </a:t>
                      </a:r>
                      <a:endParaRPr lang="es-MX" sz="500">
                        <a:effectLst/>
                      </a:endParaRPr>
                    </a:p>
                    <a:p>
                      <a:pPr algn="ctr">
                        <a:spcAft>
                          <a:spcPts val="0"/>
                        </a:spcAft>
                        <a:tabLst>
                          <a:tab pos="2806065" algn="ctr"/>
                          <a:tab pos="5612130" algn="r"/>
                          <a:tab pos="449580" algn="l"/>
                        </a:tabLst>
                      </a:pPr>
                      <a:r>
                        <a:rPr lang="es-ES" sz="500">
                          <a:effectLst/>
                        </a:rPr>
                        <a:t>06</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04</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01-29</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27</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24</a:t>
                      </a:r>
                      <a:endParaRPr lang="es-MX" sz="500">
                        <a:effectLst/>
                        <a:latin typeface="Times New Roman"/>
                        <a:ea typeface="Times New Roman"/>
                      </a:endParaRPr>
                    </a:p>
                  </a:txBody>
                  <a:tcPr marL="21977" marR="21977" marT="0" marB="0"/>
                </a:tc>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21</a:t>
                      </a:r>
                      <a:endParaRPr lang="es-MX" sz="500" dirty="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19</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16</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14</a:t>
                      </a:r>
                      <a:endParaRPr lang="es-MX" sz="500">
                        <a:effectLst/>
                        <a:latin typeface="Times New Roman"/>
                        <a:ea typeface="Times New Roman"/>
                      </a:endParaRPr>
                    </a:p>
                  </a:txBody>
                  <a:tcPr marL="21977" marR="21977" marT="0" marB="0"/>
                </a:tc>
                <a:extLst>
                  <a:ext uri="{0D108BD9-81ED-4DB2-BD59-A6C34878D82A}">
                    <a16:rowId xmlns:a16="http://schemas.microsoft.com/office/drawing/2014/main" val="10002"/>
                  </a:ext>
                </a:extLst>
              </a:tr>
              <a:tr h="775053">
                <a:tc>
                  <a:txBody>
                    <a:bodyPr/>
                    <a:lstStyle/>
                    <a:p>
                      <a:pPr algn="ctr">
                        <a:spcAft>
                          <a:spcPts val="0"/>
                        </a:spcAft>
                      </a:pPr>
                      <a:r>
                        <a:rPr lang="es-ES" sz="500">
                          <a:effectLst/>
                        </a:rPr>
                        <a:t> </a:t>
                      </a:r>
                      <a:endParaRPr lang="es-MX" sz="500">
                        <a:effectLst/>
                      </a:endParaRPr>
                    </a:p>
                    <a:p>
                      <a:pPr algn="ctr">
                        <a:spcAft>
                          <a:spcPts val="0"/>
                        </a:spcAft>
                      </a:pPr>
                      <a:r>
                        <a:rPr lang="es-ES" sz="500">
                          <a:effectLst/>
                        </a:rPr>
                        <a:t>ÁREA PRIVADA, PASILLOS, AREAS COMUNES</a:t>
                      </a:r>
                      <a:endParaRPr lang="es-MX" sz="500">
                        <a:effectLst/>
                      </a:endParaRPr>
                    </a:p>
                    <a:p>
                      <a:pPr algn="ctr">
                        <a:spcAft>
                          <a:spcPts val="0"/>
                        </a:spcAft>
                      </a:pPr>
                      <a:r>
                        <a:rPr lang="es-ES" sz="500">
                          <a:effectLst/>
                        </a:rPr>
                        <a:t> </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MENSUAL</a:t>
                      </a:r>
                      <a:endParaRPr lang="es-MX" sz="500">
                        <a:effectLst/>
                      </a:endParaRPr>
                    </a:p>
                    <a:p>
                      <a:pPr algn="ctr">
                        <a:spcAft>
                          <a:spcPts val="0"/>
                        </a:spcAft>
                      </a:pPr>
                      <a:r>
                        <a:rPr lang="es-ES" sz="500">
                          <a:effectLst/>
                        </a:rPr>
                        <a:t>SÁBADO</a:t>
                      </a:r>
                      <a:endParaRPr lang="es-MX" sz="500">
                        <a:effectLst/>
                      </a:endParaRPr>
                    </a:p>
                    <a:p>
                      <a:pPr algn="ctr">
                        <a:spcAft>
                          <a:spcPts val="0"/>
                        </a:spcAft>
                      </a:pPr>
                      <a:r>
                        <a:rPr lang="es-ES" sz="500">
                          <a:effectLst/>
                        </a:rPr>
                        <a:t>(VESPERTINO)</a:t>
                      </a:r>
                      <a:endParaRPr lang="es-MX" sz="500">
                        <a:effectLst/>
                        <a:latin typeface="Times New Roman"/>
                        <a:ea typeface="Times New Roman"/>
                      </a:endParaRPr>
                    </a:p>
                  </a:txBody>
                  <a:tcPr marL="21977" marR="21977" marT="0" marB="0"/>
                </a:tc>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19</a:t>
                      </a:r>
                      <a:endParaRPr lang="es-MX" sz="500" dirty="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16</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16</a:t>
                      </a:r>
                      <a:endParaRPr lang="es-MX" sz="500">
                        <a:effectLst/>
                        <a:latin typeface="Times New Roman"/>
                        <a:ea typeface="Times New Roman"/>
                      </a:endParaRPr>
                    </a:p>
                  </a:txBody>
                  <a:tcPr marL="21977" marR="21977" marT="0" marB="0"/>
                </a:tc>
                <a:tc>
                  <a:txBody>
                    <a:bodyPr/>
                    <a:lstStyle/>
                    <a:p>
                      <a:pPr algn="ctr">
                        <a:spcAft>
                          <a:spcPts val="0"/>
                        </a:spcAft>
                        <a:tabLst>
                          <a:tab pos="2806065" algn="ctr"/>
                          <a:tab pos="5612130" algn="r"/>
                          <a:tab pos="449580" algn="l"/>
                        </a:tabLst>
                      </a:pPr>
                      <a:r>
                        <a:rPr lang="es-ES" sz="500">
                          <a:effectLst/>
                        </a:rPr>
                        <a:t> </a:t>
                      </a:r>
                      <a:endParaRPr lang="es-MX" sz="500">
                        <a:effectLst/>
                      </a:endParaRPr>
                    </a:p>
                    <a:p>
                      <a:pPr algn="ctr">
                        <a:spcAft>
                          <a:spcPts val="0"/>
                        </a:spcAft>
                        <a:tabLst>
                          <a:tab pos="2806065" algn="ctr"/>
                          <a:tab pos="5612130" algn="r"/>
                          <a:tab pos="449580" algn="l"/>
                        </a:tabLst>
                      </a:pPr>
                      <a:r>
                        <a:rPr lang="es-ES" sz="500">
                          <a:effectLst/>
                        </a:rPr>
                        <a:t>13</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11</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08</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06</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03-31</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28</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26</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23</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21</a:t>
                      </a:r>
                      <a:endParaRPr lang="es-MX" sz="500">
                        <a:effectLst/>
                        <a:latin typeface="Times New Roman"/>
                        <a:ea typeface="Times New Roman"/>
                      </a:endParaRPr>
                    </a:p>
                  </a:txBody>
                  <a:tcPr marL="21977" marR="21977" marT="0" marB="0"/>
                </a:tc>
                <a:extLst>
                  <a:ext uri="{0D108BD9-81ED-4DB2-BD59-A6C34878D82A}">
                    <a16:rowId xmlns:a16="http://schemas.microsoft.com/office/drawing/2014/main" val="10003"/>
                  </a:ext>
                </a:extLst>
              </a:tr>
              <a:tr h="499363">
                <a:tc>
                  <a:txBody>
                    <a:bodyPr/>
                    <a:lstStyle/>
                    <a:p>
                      <a:pPr algn="ctr">
                        <a:spcAft>
                          <a:spcPts val="0"/>
                        </a:spcAft>
                      </a:pPr>
                      <a:r>
                        <a:rPr lang="es-ES" sz="500">
                          <a:effectLst/>
                        </a:rPr>
                        <a:t> </a:t>
                      </a:r>
                      <a:endParaRPr lang="es-MX" sz="500">
                        <a:effectLst/>
                      </a:endParaRPr>
                    </a:p>
                    <a:p>
                      <a:pPr algn="ctr">
                        <a:spcAft>
                          <a:spcPts val="0"/>
                        </a:spcAft>
                      </a:pPr>
                      <a:r>
                        <a:rPr lang="es-ES" sz="500">
                          <a:effectLst/>
                        </a:rPr>
                        <a:t>TIZANERIA</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QUINCENAL</a:t>
                      </a:r>
                      <a:endParaRPr lang="es-MX" sz="500">
                        <a:effectLst/>
                      </a:endParaRPr>
                    </a:p>
                    <a:p>
                      <a:pPr algn="ctr">
                        <a:spcAft>
                          <a:spcPts val="0"/>
                        </a:spcAft>
                      </a:pPr>
                      <a:r>
                        <a:rPr lang="es-ES" sz="500">
                          <a:effectLst/>
                        </a:rPr>
                        <a:t>SÁBADOS</a:t>
                      </a:r>
                      <a:endParaRPr lang="es-MX" sz="500">
                        <a:effectLst/>
                      </a:endParaRPr>
                    </a:p>
                    <a:p>
                      <a:pPr algn="ctr">
                        <a:spcAft>
                          <a:spcPts val="0"/>
                        </a:spcAft>
                      </a:pPr>
                      <a:r>
                        <a:rPr lang="es-ES" sz="500">
                          <a:effectLst/>
                        </a:rPr>
                        <a:t>(VESPERTINO)</a:t>
                      </a:r>
                      <a:endParaRPr lang="es-MX" sz="500">
                        <a:effectLst/>
                        <a:latin typeface="Times New Roman"/>
                        <a:ea typeface="Times New Roman"/>
                      </a:endParaRPr>
                    </a:p>
                  </a:txBody>
                  <a:tcPr marL="21977" marR="21977" marT="0" marB="0"/>
                </a:tc>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26</a:t>
                      </a:r>
                      <a:endParaRPr lang="es-MX" sz="500" dirty="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09-23</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09-23</a:t>
                      </a:r>
                      <a:endParaRPr lang="es-MX" sz="500">
                        <a:effectLst/>
                        <a:latin typeface="Times New Roman"/>
                        <a:ea typeface="Times New Roman"/>
                      </a:endParaRPr>
                    </a:p>
                  </a:txBody>
                  <a:tcPr marL="21977" marR="21977" marT="0" marB="0"/>
                </a:tc>
                <a:tc>
                  <a:txBody>
                    <a:bodyPr/>
                    <a:lstStyle/>
                    <a:p>
                      <a:pPr algn="ctr">
                        <a:spcAft>
                          <a:spcPts val="0"/>
                        </a:spcAft>
                        <a:tabLst>
                          <a:tab pos="2806065" algn="ctr"/>
                          <a:tab pos="5612130" algn="r"/>
                          <a:tab pos="449580" algn="l"/>
                        </a:tabLst>
                      </a:pPr>
                      <a:r>
                        <a:rPr lang="es-ES" sz="500">
                          <a:effectLst/>
                        </a:rPr>
                        <a:t> </a:t>
                      </a:r>
                      <a:endParaRPr lang="es-MX" sz="500">
                        <a:effectLst/>
                      </a:endParaRPr>
                    </a:p>
                    <a:p>
                      <a:pPr algn="ctr">
                        <a:spcAft>
                          <a:spcPts val="0"/>
                        </a:spcAft>
                        <a:tabLst>
                          <a:tab pos="2806065" algn="ctr"/>
                          <a:tab pos="5612130" algn="r"/>
                          <a:tab pos="449580" algn="l"/>
                        </a:tabLst>
                      </a:pPr>
                      <a:r>
                        <a:rPr lang="es-ES" sz="500">
                          <a:effectLst/>
                        </a:rPr>
                        <a:t>13-27</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11-25</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08-22</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06-20</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03-17</a:t>
                      </a:r>
                      <a:endParaRPr lang="es-MX" sz="500">
                        <a:effectLst/>
                      </a:endParaRPr>
                    </a:p>
                    <a:p>
                      <a:pPr algn="ctr">
                        <a:spcAft>
                          <a:spcPts val="0"/>
                        </a:spcAft>
                      </a:pPr>
                      <a:r>
                        <a:rPr lang="es-ES" sz="500">
                          <a:effectLst/>
                        </a:rPr>
                        <a:t>31</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14-28</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12-26</a:t>
                      </a:r>
                      <a:endParaRPr lang="es-MX" sz="500">
                        <a:effectLst/>
                        <a:latin typeface="Times New Roman"/>
                        <a:ea typeface="Times New Roman"/>
                      </a:endParaRPr>
                    </a:p>
                  </a:txBody>
                  <a:tcPr marL="21977" marR="21977" marT="0" marB="0"/>
                </a:tc>
                <a:tc>
                  <a:txBody>
                    <a:bodyPr/>
                    <a:lstStyle/>
                    <a:p>
                      <a:pPr algn="ctr">
                        <a:spcAft>
                          <a:spcPts val="0"/>
                        </a:spcAft>
                      </a:pPr>
                      <a:r>
                        <a:rPr lang="es-ES" sz="500">
                          <a:effectLst/>
                        </a:rPr>
                        <a:t> </a:t>
                      </a:r>
                      <a:endParaRPr lang="es-MX" sz="500">
                        <a:effectLst/>
                      </a:endParaRPr>
                    </a:p>
                    <a:p>
                      <a:pPr algn="ctr">
                        <a:spcAft>
                          <a:spcPts val="0"/>
                        </a:spcAft>
                      </a:pPr>
                      <a:r>
                        <a:rPr lang="es-ES" sz="500">
                          <a:effectLst/>
                        </a:rPr>
                        <a:t>09-23</a:t>
                      </a:r>
                      <a:endParaRPr lang="es-MX" sz="500">
                        <a:effectLst/>
                        <a:latin typeface="Times New Roman"/>
                        <a:ea typeface="Times New Roman"/>
                      </a:endParaRPr>
                    </a:p>
                  </a:txBody>
                  <a:tcPr marL="21977" marR="21977" marT="0" marB="0"/>
                </a:tc>
                <a:tc>
                  <a:txBody>
                    <a:bodyPr/>
                    <a:lstStyle/>
                    <a:p>
                      <a:pPr algn="ctr">
                        <a:spcAft>
                          <a:spcPts val="0"/>
                        </a:spcAft>
                      </a:pPr>
                      <a:r>
                        <a:rPr lang="es-ES" sz="500" dirty="0">
                          <a:effectLst/>
                        </a:rPr>
                        <a:t> </a:t>
                      </a:r>
                      <a:endParaRPr lang="es-MX" sz="500" dirty="0">
                        <a:effectLst/>
                      </a:endParaRPr>
                    </a:p>
                    <a:p>
                      <a:pPr algn="ctr">
                        <a:spcAft>
                          <a:spcPts val="0"/>
                        </a:spcAft>
                      </a:pPr>
                      <a:r>
                        <a:rPr lang="es-ES" sz="500" dirty="0">
                          <a:effectLst/>
                        </a:rPr>
                        <a:t>07-21</a:t>
                      </a:r>
                      <a:endParaRPr lang="es-MX" sz="500" dirty="0">
                        <a:effectLst/>
                        <a:latin typeface="Times New Roman"/>
                        <a:ea typeface="Times New Roman"/>
                      </a:endParaRPr>
                    </a:p>
                  </a:txBody>
                  <a:tcPr marL="21977" marR="21977" marT="0" marB="0"/>
                </a:tc>
                <a:extLst>
                  <a:ext uri="{0D108BD9-81ED-4DB2-BD59-A6C34878D82A}">
                    <a16:rowId xmlns:a16="http://schemas.microsoft.com/office/drawing/2014/main" val="10004"/>
                  </a:ext>
                </a:extLst>
              </a:tr>
            </a:tbl>
          </a:graphicData>
        </a:graphic>
      </p:graphicFrame>
      <p:pic>
        <p:nvPicPr>
          <p:cNvPr id="6" name="0 Imagen">
            <a:extLst>
              <a:ext uri="{FF2B5EF4-FFF2-40B4-BE49-F238E27FC236}">
                <a16:creationId xmlns:a16="http://schemas.microsoft.com/office/drawing/2014/main" id="{59778973-B2F5-F094-317B-6306EBEC8C6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318" y="606735"/>
            <a:ext cx="3282775" cy="44037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id="{8644CB4E-58DC-978E-8680-9B4DE9886140}"/>
              </a:ext>
            </a:extLst>
          </p:cNvPr>
          <p:cNvSpPr>
            <a:spLocks noChangeArrowheads="1"/>
          </p:cNvSpPr>
          <p:nvPr/>
        </p:nvSpPr>
        <p:spPr bwMode="auto">
          <a:xfrm>
            <a:off x="355320" y="2039897"/>
            <a:ext cx="201912" cy="403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fontAlgn="base">
              <a:spcBef>
                <a:spcPct val="0"/>
              </a:spcBef>
              <a:spcAft>
                <a:spcPct val="0"/>
              </a:spcAft>
              <a:tabLst>
                <a:tab pos="336947" algn="r"/>
                <a:tab pos="2105025" algn="ctr"/>
                <a:tab pos="4208860" algn="r"/>
              </a:tabLst>
            </a:pPr>
            <a:endParaRPr lang="es-MX" sz="1350">
              <a:latin typeface="Arial" pitchFamily="34" charset="0"/>
              <a:cs typeface="Arial" pitchFamily="34" charset="0"/>
            </a:endParaRPr>
          </a:p>
        </p:txBody>
      </p:sp>
      <p:sp>
        <p:nvSpPr>
          <p:cNvPr id="8" name="9 Rectángulo">
            <a:extLst>
              <a:ext uri="{FF2B5EF4-FFF2-40B4-BE49-F238E27FC236}">
                <a16:creationId xmlns:a16="http://schemas.microsoft.com/office/drawing/2014/main" id="{045FA3CF-ACC7-3461-53F4-48DB3F11C95F}"/>
              </a:ext>
            </a:extLst>
          </p:cNvPr>
          <p:cNvSpPr/>
          <p:nvPr/>
        </p:nvSpPr>
        <p:spPr>
          <a:xfrm>
            <a:off x="1754761" y="316277"/>
            <a:ext cx="1859806" cy="300082"/>
          </a:xfrm>
          <a:prstGeom prst="rect">
            <a:avLst/>
          </a:prstGeom>
        </p:spPr>
        <p:txBody>
          <a:bodyPr wrap="square">
            <a:spAutoFit/>
          </a:bodyPr>
          <a:lstStyle/>
          <a:p>
            <a:pPr fontAlgn="base">
              <a:spcBef>
                <a:spcPct val="0"/>
              </a:spcBef>
              <a:spcAft>
                <a:spcPct val="0"/>
              </a:spcAft>
              <a:tabLst>
                <a:tab pos="336947" algn="r"/>
                <a:tab pos="2105025" algn="ctr"/>
                <a:tab pos="4208860" algn="r"/>
              </a:tabLst>
            </a:pPr>
            <a:r>
              <a:rPr lang="es-ES" sz="1350" b="1" dirty="0">
                <a:latin typeface="Verdana" pitchFamily="34" charset="0"/>
                <a:ea typeface="Times New Roman" pitchFamily="18" charset="0"/>
                <a:cs typeface="Arial" pitchFamily="34" charset="0"/>
              </a:rPr>
              <a:t>PERIODO   </a:t>
            </a:r>
            <a:endParaRPr lang="es-MX" sz="600" dirty="0">
              <a:latin typeface="Arial" pitchFamily="34" charset="0"/>
              <a:cs typeface="Arial" pitchFamily="34" charset="0"/>
            </a:endParaRPr>
          </a:p>
        </p:txBody>
      </p:sp>
      <p:sp>
        <p:nvSpPr>
          <p:cNvPr id="9" name="Rectangle 5">
            <a:extLst>
              <a:ext uri="{FF2B5EF4-FFF2-40B4-BE49-F238E27FC236}">
                <a16:creationId xmlns:a16="http://schemas.microsoft.com/office/drawing/2014/main" id="{A0CE8EC6-5EDA-39F4-BF35-8B8B72A5FEA4}"/>
              </a:ext>
            </a:extLst>
          </p:cNvPr>
          <p:cNvSpPr>
            <a:spLocks noChangeArrowheads="1"/>
          </p:cNvSpPr>
          <p:nvPr/>
        </p:nvSpPr>
        <p:spPr bwMode="auto">
          <a:xfrm>
            <a:off x="291936" y="4623899"/>
            <a:ext cx="6745472" cy="1177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just" defTabSz="685800" eaLnBrk="0" fontAlgn="base" hangingPunct="0">
              <a:spcBef>
                <a:spcPct val="0"/>
              </a:spcBef>
              <a:spcAft>
                <a:spcPct val="0"/>
              </a:spcAft>
              <a:tabLst>
                <a:tab pos="336947" algn="r"/>
                <a:tab pos="2105025" algn="ctr"/>
                <a:tab pos="4208860" algn="r"/>
              </a:tabLst>
            </a:pPr>
            <a:r>
              <a:rPr lang="es-ES" sz="900" b="1" dirty="0">
                <a:latin typeface="Verdana" pitchFamily="34" charset="0"/>
                <a:ea typeface="Times New Roman" pitchFamily="18" charset="0"/>
                <a:cs typeface="Arial" pitchFamily="34" charset="0"/>
              </a:rPr>
              <a:t>OBSERVACIONES: </a:t>
            </a:r>
            <a:r>
              <a:rPr lang="es-ES" sz="825" dirty="0">
                <a:latin typeface="Verdana" pitchFamily="34" charset="0"/>
                <a:ea typeface="Times New Roman" pitchFamily="18" charset="0"/>
                <a:cs typeface="Arial" pitchFamily="34" charset="0"/>
              </a:rPr>
              <a:t>ESTAS ACTIVIDES SE REALIZARÁN CON UNA CUADRILLA DE </a:t>
            </a:r>
            <a:r>
              <a:rPr lang="es-ES" sz="825" b="1" dirty="0">
                <a:latin typeface="Verdana" pitchFamily="34" charset="0"/>
                <a:ea typeface="Times New Roman" pitchFamily="18" charset="0"/>
                <a:cs typeface="Arial" pitchFamily="34" charset="0"/>
              </a:rPr>
              <a:t>(07)</a:t>
            </a:r>
            <a:r>
              <a:rPr lang="es-ES" sz="825" dirty="0">
                <a:latin typeface="Verdana" pitchFamily="34" charset="0"/>
                <a:ea typeface="Times New Roman" pitchFamily="18" charset="0"/>
                <a:cs typeface="Arial" pitchFamily="34" charset="0"/>
              </a:rPr>
              <a:t> TRABAJADORES DE LA EMPRESA DE LIMPIEZA CONTRATADA POR SESVER, QUE SE TIENEN EXCLUSIVAMENTE PARA EJECUTAR ESTAS ACTIVIDADES EN LOS DIFERENTES TURNOS DE ACUERDO A SU CALENDARIZACIÓN.</a:t>
            </a:r>
            <a:endParaRPr lang="es-MX" sz="450" dirty="0">
              <a:latin typeface="Arial" pitchFamily="34" charset="0"/>
              <a:cs typeface="Arial" pitchFamily="34" charset="0"/>
            </a:endParaRPr>
          </a:p>
          <a:p>
            <a:pPr algn="just" defTabSz="685800" eaLnBrk="0" fontAlgn="base" hangingPunct="0">
              <a:spcBef>
                <a:spcPct val="0"/>
              </a:spcBef>
              <a:spcAft>
                <a:spcPct val="0"/>
              </a:spcAft>
              <a:tabLst>
                <a:tab pos="336947" algn="r"/>
                <a:tab pos="2105025" algn="ctr"/>
                <a:tab pos="4208860" algn="r"/>
              </a:tabLst>
            </a:pPr>
            <a:endParaRPr lang="es-ES" sz="825" dirty="0">
              <a:latin typeface="Verdana" pitchFamily="34" charset="0"/>
              <a:ea typeface="Times New Roman" pitchFamily="18" charset="0"/>
              <a:cs typeface="Arial" pitchFamily="34" charset="0"/>
            </a:endParaRPr>
          </a:p>
          <a:p>
            <a:pPr algn="just" defTabSz="685800" eaLnBrk="0" fontAlgn="base" hangingPunct="0">
              <a:spcBef>
                <a:spcPct val="0"/>
              </a:spcBef>
              <a:spcAft>
                <a:spcPct val="0"/>
              </a:spcAft>
              <a:tabLst>
                <a:tab pos="336947" algn="r"/>
                <a:tab pos="2105025" algn="ctr"/>
                <a:tab pos="4208860" algn="r"/>
              </a:tabLst>
            </a:pPr>
            <a:r>
              <a:rPr lang="es-ES" sz="825" dirty="0">
                <a:latin typeface="Verdana" pitchFamily="34" charset="0"/>
                <a:ea typeface="Times New Roman" pitchFamily="18" charset="0"/>
                <a:cs typeface="Arial" pitchFamily="34" charset="0"/>
              </a:rPr>
              <a:t>PARA LA REALIZACIÓN DE LA LIMPIEZA EXHAUSTIVA SE DARÁ AVISO AL ÁREA CON ANTICIPACIÓN, PARA QUE PROGRAME LA ACTIVIDAD DEL MOVIMIENTO DE PACIENTES EN COORDINACIÓN CON LA JEFATURA DEL SERVICIO.</a:t>
            </a:r>
            <a:endParaRPr lang="es-MX" sz="450" dirty="0">
              <a:latin typeface="Arial" pitchFamily="34" charset="0"/>
              <a:cs typeface="Arial" pitchFamily="34" charset="0"/>
            </a:endParaRPr>
          </a:p>
          <a:p>
            <a:pPr algn="just" defTabSz="685800" eaLnBrk="0" fontAlgn="base" hangingPunct="0">
              <a:spcBef>
                <a:spcPct val="0"/>
              </a:spcBef>
              <a:spcAft>
                <a:spcPct val="0"/>
              </a:spcAft>
              <a:tabLst>
                <a:tab pos="336947" algn="r"/>
                <a:tab pos="2105025" algn="ctr"/>
                <a:tab pos="4208860" algn="r"/>
              </a:tabLst>
            </a:pPr>
            <a:r>
              <a:rPr lang="es-ES" sz="825" dirty="0">
                <a:latin typeface="Verdana" pitchFamily="34" charset="0"/>
                <a:ea typeface="Times New Roman" pitchFamily="18" charset="0"/>
                <a:cs typeface="Arial" pitchFamily="34" charset="0"/>
              </a:rPr>
              <a:t>XALAPA, VER., A 07 DE FEBRERO DEL 2020.</a:t>
            </a:r>
            <a:endParaRPr lang="es-MX" sz="450" dirty="0">
              <a:latin typeface="Arial" pitchFamily="34" charset="0"/>
              <a:cs typeface="Arial" pitchFamily="34" charset="0"/>
            </a:endParaRPr>
          </a:p>
          <a:p>
            <a:pPr defTabSz="685800" eaLnBrk="0" fontAlgn="base" hangingPunct="0">
              <a:spcBef>
                <a:spcPct val="0"/>
              </a:spcBef>
              <a:spcAft>
                <a:spcPct val="0"/>
              </a:spcAft>
              <a:tabLst>
                <a:tab pos="336947" algn="r"/>
                <a:tab pos="2105025" algn="ctr"/>
                <a:tab pos="4208860" algn="r"/>
              </a:tabLst>
            </a:pPr>
            <a:endParaRPr lang="es-MX" sz="1350" dirty="0">
              <a:latin typeface="Arial" pitchFamily="34" charset="0"/>
              <a:cs typeface="Arial" pitchFamily="34" charset="0"/>
            </a:endParaRPr>
          </a:p>
        </p:txBody>
      </p:sp>
      <p:pic>
        <p:nvPicPr>
          <p:cNvPr id="1026" name="Picture 2">
            <a:extLst>
              <a:ext uri="{FF2B5EF4-FFF2-40B4-BE49-F238E27FC236}">
                <a16:creationId xmlns:a16="http://schemas.microsoft.com/office/drawing/2014/main" id="{9F21F9AF-12B7-5423-9147-7FA1B02E11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4855" y="166236"/>
            <a:ext cx="2975484" cy="198365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F8A9EED-161B-E03E-0694-EC8AD01449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70138" y="2316127"/>
            <a:ext cx="2975484" cy="198365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6">
            <a:extLst>
              <a:ext uri="{FF2B5EF4-FFF2-40B4-BE49-F238E27FC236}">
                <a16:creationId xmlns:a16="http://schemas.microsoft.com/office/drawing/2014/main" id="{950DC42F-3743-64CE-1425-BF061B654DC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70138" y="4450490"/>
            <a:ext cx="2975484" cy="2241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17493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angle 3">
            <a:extLst>
              <a:ext uri="{FF2B5EF4-FFF2-40B4-BE49-F238E27FC236}">
                <a16:creationId xmlns:a16="http://schemas.microsoft.com/office/drawing/2014/main" id="{8644CB4E-58DC-978E-8680-9B4DE9886140}"/>
              </a:ext>
            </a:extLst>
          </p:cNvPr>
          <p:cNvSpPr>
            <a:spLocks noChangeArrowheads="1"/>
          </p:cNvSpPr>
          <p:nvPr/>
        </p:nvSpPr>
        <p:spPr bwMode="auto">
          <a:xfrm>
            <a:off x="355320" y="2039897"/>
            <a:ext cx="201912" cy="403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fontAlgn="base">
              <a:spcBef>
                <a:spcPct val="0"/>
              </a:spcBef>
              <a:spcAft>
                <a:spcPct val="0"/>
              </a:spcAft>
              <a:tabLst>
                <a:tab pos="336947" algn="r"/>
                <a:tab pos="2105025" algn="ctr"/>
                <a:tab pos="4208860" algn="r"/>
              </a:tabLst>
            </a:pPr>
            <a:endParaRPr lang="es-MX" sz="1350">
              <a:latin typeface="Arial" pitchFamily="34" charset="0"/>
              <a:cs typeface="Arial" pitchFamily="34" charset="0"/>
            </a:endParaRPr>
          </a:p>
        </p:txBody>
      </p:sp>
      <p:pic>
        <p:nvPicPr>
          <p:cNvPr id="11" name="Imagen 10">
            <a:extLst>
              <a:ext uri="{FF2B5EF4-FFF2-40B4-BE49-F238E27FC236}">
                <a16:creationId xmlns:a16="http://schemas.microsoft.com/office/drawing/2014/main" id="{C0D71677-1B32-1061-8E53-55A0066FAF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213" y="448723"/>
            <a:ext cx="3171855" cy="5048651"/>
          </a:xfrm>
          <a:prstGeom prst="rect">
            <a:avLst/>
          </a:prstGeom>
        </p:spPr>
      </p:pic>
      <p:pic>
        <p:nvPicPr>
          <p:cNvPr id="12" name="Picture 2" descr="Resultado de imagen de extintores o extinguidores">
            <a:extLst>
              <a:ext uri="{FF2B5EF4-FFF2-40B4-BE49-F238E27FC236}">
                <a16:creationId xmlns:a16="http://schemas.microsoft.com/office/drawing/2014/main" id="{38F78E2A-A6A7-0210-97AC-19F02BA72B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3484" y="1920562"/>
            <a:ext cx="2522090" cy="25220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 name="Picture 2" descr="Resultado de imagen de llamas de fuego">
            <a:extLst>
              <a:ext uri="{FF2B5EF4-FFF2-40B4-BE49-F238E27FC236}">
                <a16:creationId xmlns:a16="http://schemas.microsoft.com/office/drawing/2014/main" id="{D5FE7113-0A09-924F-A78C-6718F02C8D8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8517" y="2241862"/>
            <a:ext cx="2994011" cy="299401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6" name="CuadroTexto 15">
            <a:extLst>
              <a:ext uri="{FF2B5EF4-FFF2-40B4-BE49-F238E27FC236}">
                <a16:creationId xmlns:a16="http://schemas.microsoft.com/office/drawing/2014/main" id="{DB05A090-94D0-3120-8925-BB3160AE50CB}"/>
              </a:ext>
            </a:extLst>
          </p:cNvPr>
          <p:cNvSpPr txBox="1"/>
          <p:nvPr/>
        </p:nvSpPr>
        <p:spPr>
          <a:xfrm>
            <a:off x="8373262" y="296864"/>
            <a:ext cx="3445325" cy="2031325"/>
          </a:xfrm>
          <a:prstGeom prst="rect">
            <a:avLst/>
          </a:prstGeom>
          <a:noFill/>
        </p:spPr>
        <p:txBody>
          <a:bodyPr wrap="square">
            <a:spAutoFit/>
          </a:bodyPr>
          <a:lstStyle/>
          <a:p>
            <a:pPr algn="just"/>
            <a:r>
              <a:rPr lang="es-MX" dirty="0">
                <a:latin typeface="Verdana" pitchFamily="34" charset="0"/>
                <a:ea typeface="Verdana" pitchFamily="34" charset="0"/>
                <a:cs typeface="Verdana" pitchFamily="34" charset="0"/>
              </a:rPr>
              <a:t>Norma Oficial Mexicana </a:t>
            </a:r>
          </a:p>
          <a:p>
            <a:pPr algn="just"/>
            <a:r>
              <a:rPr lang="es-MX" b="1" dirty="0">
                <a:latin typeface="Verdana" pitchFamily="34" charset="0"/>
                <a:ea typeface="Verdana" pitchFamily="34" charset="0"/>
                <a:cs typeface="Verdana" pitchFamily="34" charset="0"/>
              </a:rPr>
              <a:t>NOM-100-STPS-1994, </a:t>
            </a:r>
            <a:r>
              <a:rPr lang="es-MX" dirty="0">
                <a:latin typeface="Verdana" pitchFamily="34" charset="0"/>
                <a:ea typeface="Verdana" pitchFamily="34" charset="0"/>
                <a:cs typeface="Verdana" pitchFamily="34" charset="0"/>
              </a:rPr>
              <a:t>Seguridad-extintores contra incendio a base de polvo químico seco con presión contenida - especificaciones.</a:t>
            </a:r>
          </a:p>
        </p:txBody>
      </p:sp>
    </p:spTree>
    <p:extLst>
      <p:ext uri="{BB962C8B-B14F-4D97-AF65-F5344CB8AC3E}">
        <p14:creationId xmlns:p14="http://schemas.microsoft.com/office/powerpoint/2010/main" val="22954258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angle 3">
            <a:extLst>
              <a:ext uri="{FF2B5EF4-FFF2-40B4-BE49-F238E27FC236}">
                <a16:creationId xmlns:a16="http://schemas.microsoft.com/office/drawing/2014/main" id="{8644CB4E-58DC-978E-8680-9B4DE9886140}"/>
              </a:ext>
            </a:extLst>
          </p:cNvPr>
          <p:cNvSpPr>
            <a:spLocks noChangeArrowheads="1"/>
          </p:cNvSpPr>
          <p:nvPr/>
        </p:nvSpPr>
        <p:spPr bwMode="auto">
          <a:xfrm>
            <a:off x="355320" y="2039897"/>
            <a:ext cx="201912" cy="403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fontAlgn="base">
              <a:spcBef>
                <a:spcPct val="0"/>
              </a:spcBef>
              <a:spcAft>
                <a:spcPct val="0"/>
              </a:spcAft>
              <a:tabLst>
                <a:tab pos="336947" algn="r"/>
                <a:tab pos="2105025" algn="ctr"/>
                <a:tab pos="4208860" algn="r"/>
              </a:tabLst>
            </a:pPr>
            <a:endParaRPr lang="es-MX" sz="1350">
              <a:latin typeface="Arial" pitchFamily="34" charset="0"/>
              <a:cs typeface="Arial" pitchFamily="34" charset="0"/>
            </a:endParaRPr>
          </a:p>
        </p:txBody>
      </p:sp>
      <p:sp>
        <p:nvSpPr>
          <p:cNvPr id="16" name="CuadroTexto 15">
            <a:extLst>
              <a:ext uri="{FF2B5EF4-FFF2-40B4-BE49-F238E27FC236}">
                <a16:creationId xmlns:a16="http://schemas.microsoft.com/office/drawing/2014/main" id="{DB05A090-94D0-3120-8925-BB3160AE50CB}"/>
              </a:ext>
            </a:extLst>
          </p:cNvPr>
          <p:cNvSpPr txBox="1"/>
          <p:nvPr/>
        </p:nvSpPr>
        <p:spPr>
          <a:xfrm>
            <a:off x="557232" y="319058"/>
            <a:ext cx="6933426" cy="1323439"/>
          </a:xfrm>
          <a:prstGeom prst="rect">
            <a:avLst/>
          </a:prstGeom>
          <a:noFill/>
        </p:spPr>
        <p:txBody>
          <a:bodyPr wrap="square">
            <a:spAutoFit/>
          </a:bodyPr>
          <a:lstStyle/>
          <a:p>
            <a:pPr algn="just"/>
            <a:r>
              <a:rPr lang="es-MX" sz="2000" dirty="0">
                <a:latin typeface="Verdana" pitchFamily="34" charset="0"/>
                <a:ea typeface="Verdana" pitchFamily="34" charset="0"/>
                <a:cs typeface="Verdana" pitchFamily="34" charset="0"/>
              </a:rPr>
              <a:t>Norma Oficial Mexicana </a:t>
            </a:r>
          </a:p>
          <a:p>
            <a:pPr algn="just"/>
            <a:r>
              <a:rPr lang="es-MX" sz="2000" b="1" dirty="0">
                <a:latin typeface="Verdana" pitchFamily="34" charset="0"/>
                <a:ea typeface="Verdana" pitchFamily="34" charset="0"/>
                <a:cs typeface="Verdana" pitchFamily="34" charset="0"/>
              </a:rPr>
              <a:t>NOM-100-STPS-1994, </a:t>
            </a:r>
            <a:r>
              <a:rPr lang="es-MX" sz="2000" dirty="0">
                <a:latin typeface="Verdana" pitchFamily="34" charset="0"/>
                <a:ea typeface="Verdana" pitchFamily="34" charset="0"/>
                <a:cs typeface="Verdana" pitchFamily="34" charset="0"/>
              </a:rPr>
              <a:t>Seguridad-extintores contra incendio a base de polvo químico seco con presión contenida - especificaciones.</a:t>
            </a:r>
          </a:p>
        </p:txBody>
      </p:sp>
      <p:sp>
        <p:nvSpPr>
          <p:cNvPr id="2" name="1 CuadroTexto">
            <a:extLst>
              <a:ext uri="{FF2B5EF4-FFF2-40B4-BE49-F238E27FC236}">
                <a16:creationId xmlns:a16="http://schemas.microsoft.com/office/drawing/2014/main" id="{BD3F35EE-0945-500D-BC46-E6295C87669A}"/>
              </a:ext>
            </a:extLst>
          </p:cNvPr>
          <p:cNvSpPr txBox="1"/>
          <p:nvPr/>
        </p:nvSpPr>
        <p:spPr>
          <a:xfrm>
            <a:off x="292204" y="1803311"/>
            <a:ext cx="7004054" cy="461665"/>
          </a:xfrm>
          <a:prstGeom prst="rect">
            <a:avLst/>
          </a:prstGeom>
          <a:noFill/>
        </p:spPr>
        <p:txBody>
          <a:bodyPr wrap="square" rtlCol="0">
            <a:spAutoFit/>
          </a:bodyPr>
          <a:lstStyle/>
          <a:p>
            <a:pPr algn="ctr"/>
            <a:r>
              <a:rPr lang="es-MX" sz="2400" b="1" dirty="0">
                <a:latin typeface="Verdana" pitchFamily="34" charset="0"/>
                <a:ea typeface="Verdana" pitchFamily="34" charset="0"/>
                <a:cs typeface="Verdana" pitchFamily="34" charset="0"/>
              </a:rPr>
              <a:t>EXTINTORES O EXTINGUIDORES</a:t>
            </a:r>
            <a:endParaRPr lang="es-MX" sz="2000" b="1" dirty="0">
              <a:latin typeface="Verdana" pitchFamily="34" charset="0"/>
              <a:ea typeface="Verdana" pitchFamily="34" charset="0"/>
              <a:cs typeface="Verdana" pitchFamily="34" charset="0"/>
            </a:endParaRPr>
          </a:p>
        </p:txBody>
      </p:sp>
      <p:sp>
        <p:nvSpPr>
          <p:cNvPr id="3" name="5 CuadroTexto">
            <a:extLst>
              <a:ext uri="{FF2B5EF4-FFF2-40B4-BE49-F238E27FC236}">
                <a16:creationId xmlns:a16="http://schemas.microsoft.com/office/drawing/2014/main" id="{BBCFB70F-E650-2953-C374-DC3FF7FB5B9A}"/>
              </a:ext>
            </a:extLst>
          </p:cNvPr>
          <p:cNvSpPr txBox="1"/>
          <p:nvPr/>
        </p:nvSpPr>
        <p:spPr>
          <a:xfrm>
            <a:off x="620348" y="2443827"/>
            <a:ext cx="6267662" cy="3170099"/>
          </a:xfrm>
          <a:prstGeom prst="rect">
            <a:avLst/>
          </a:prstGeom>
          <a:noFill/>
        </p:spPr>
        <p:txBody>
          <a:bodyPr wrap="square" rtlCol="0">
            <a:spAutoFit/>
          </a:bodyPr>
          <a:lstStyle/>
          <a:p>
            <a:pPr marL="457200" indent="-457200" algn="just">
              <a:buAutoNum type="arabicPeriod"/>
            </a:pPr>
            <a:r>
              <a:rPr lang="es-MX" sz="2000" b="1" dirty="0">
                <a:latin typeface="Verdana" pitchFamily="34" charset="0"/>
                <a:ea typeface="Verdana" pitchFamily="34" charset="0"/>
                <a:cs typeface="Verdana" pitchFamily="34" charset="0"/>
              </a:rPr>
              <a:t>Objetivo y campo de aplicación</a:t>
            </a:r>
          </a:p>
          <a:p>
            <a:pPr algn="just"/>
            <a:endParaRPr lang="es-MX" sz="2000" dirty="0">
              <a:latin typeface="Verdana" pitchFamily="34" charset="0"/>
              <a:ea typeface="Verdana" pitchFamily="34" charset="0"/>
              <a:cs typeface="Verdana" pitchFamily="34" charset="0"/>
            </a:endParaRPr>
          </a:p>
          <a:p>
            <a:pPr algn="just"/>
            <a:r>
              <a:rPr lang="es-MX" sz="2000" dirty="0">
                <a:latin typeface="Verdana" pitchFamily="34" charset="0"/>
                <a:ea typeface="Verdana" pitchFamily="34" charset="0"/>
                <a:cs typeface="Verdana" pitchFamily="34" charset="0"/>
              </a:rPr>
              <a:t>Esta Norma Oficial Mexicana establece </a:t>
            </a:r>
            <a:r>
              <a:rPr lang="es-MX" sz="2000" b="1" dirty="0">
                <a:latin typeface="Verdana" pitchFamily="34" charset="0"/>
                <a:ea typeface="Verdana" pitchFamily="34" charset="0"/>
                <a:cs typeface="Verdana" pitchFamily="34" charset="0"/>
              </a:rPr>
              <a:t>las especificaciones de seguridad que deben cumplir los extintores contra fuegos clases A, B, y C con presión contenida de nitrógeno o gases inertes secos</a:t>
            </a:r>
            <a:r>
              <a:rPr lang="es-MX" sz="2000" dirty="0">
                <a:latin typeface="Verdana" pitchFamily="34" charset="0"/>
                <a:ea typeface="Verdana" pitchFamily="34" charset="0"/>
                <a:cs typeface="Verdana" pitchFamily="34" charset="0"/>
              </a:rPr>
              <a:t> y que usan como agente extinguidor el polvo químico seco, para combatir conatos de incendio en los centros de trabajo.</a:t>
            </a:r>
          </a:p>
        </p:txBody>
      </p:sp>
      <p:pic>
        <p:nvPicPr>
          <p:cNvPr id="4" name="Picture 6" descr="Resultado de imagen de EXTINGUIDORES">
            <a:extLst>
              <a:ext uri="{FF2B5EF4-FFF2-40B4-BE49-F238E27FC236}">
                <a16:creationId xmlns:a16="http://schemas.microsoft.com/office/drawing/2014/main" id="{D954BC6A-484E-A4E8-C7B0-A39E23BD2C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2047" y="1015077"/>
            <a:ext cx="2857500" cy="2857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F74C1C1E-ED26-38E2-406D-1F4956A102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7074" y="3737226"/>
            <a:ext cx="2812473" cy="258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7440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angle 3">
            <a:extLst>
              <a:ext uri="{FF2B5EF4-FFF2-40B4-BE49-F238E27FC236}">
                <a16:creationId xmlns:a16="http://schemas.microsoft.com/office/drawing/2014/main" id="{8644CB4E-58DC-978E-8680-9B4DE9886140}"/>
              </a:ext>
            </a:extLst>
          </p:cNvPr>
          <p:cNvSpPr>
            <a:spLocks noChangeArrowheads="1"/>
          </p:cNvSpPr>
          <p:nvPr/>
        </p:nvSpPr>
        <p:spPr bwMode="auto">
          <a:xfrm>
            <a:off x="355320" y="2039897"/>
            <a:ext cx="201912" cy="403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fontAlgn="base">
              <a:spcBef>
                <a:spcPct val="0"/>
              </a:spcBef>
              <a:spcAft>
                <a:spcPct val="0"/>
              </a:spcAft>
              <a:tabLst>
                <a:tab pos="336947" algn="r"/>
                <a:tab pos="2105025" algn="ctr"/>
                <a:tab pos="4208860" algn="r"/>
              </a:tabLst>
            </a:pPr>
            <a:endParaRPr lang="es-MX" sz="1350">
              <a:latin typeface="Arial" pitchFamily="34" charset="0"/>
              <a:cs typeface="Arial" pitchFamily="34" charset="0"/>
            </a:endParaRPr>
          </a:p>
        </p:txBody>
      </p:sp>
      <p:graphicFrame>
        <p:nvGraphicFramePr>
          <p:cNvPr id="5" name="Tabla 4">
            <a:extLst>
              <a:ext uri="{FF2B5EF4-FFF2-40B4-BE49-F238E27FC236}">
                <a16:creationId xmlns:a16="http://schemas.microsoft.com/office/drawing/2014/main" id="{3B64DCE8-5BA6-A351-4F30-62ECFB47049C}"/>
              </a:ext>
            </a:extLst>
          </p:cNvPr>
          <p:cNvGraphicFramePr>
            <a:graphicFrameLocks noGrp="1"/>
          </p:cNvGraphicFramePr>
          <p:nvPr>
            <p:extLst>
              <p:ext uri="{D42A27DB-BD31-4B8C-83A1-F6EECF244321}">
                <p14:modId xmlns:p14="http://schemas.microsoft.com/office/powerpoint/2010/main" val="1553464302"/>
              </p:ext>
            </p:extLst>
          </p:nvPr>
        </p:nvGraphicFramePr>
        <p:xfrm>
          <a:off x="274941" y="273148"/>
          <a:ext cx="6430659" cy="5250511"/>
        </p:xfrm>
        <a:graphic>
          <a:graphicData uri="http://schemas.openxmlformats.org/drawingml/2006/table">
            <a:tbl>
              <a:tblPr firstRow="1" firstCol="1" bandRow="1">
                <a:tableStyleId>{5C22544A-7EE6-4342-B048-85BDC9FD1C3A}</a:tableStyleId>
              </a:tblPr>
              <a:tblGrid>
                <a:gridCol w="1875033">
                  <a:extLst>
                    <a:ext uri="{9D8B030D-6E8A-4147-A177-3AD203B41FA5}">
                      <a16:colId xmlns:a16="http://schemas.microsoft.com/office/drawing/2014/main" val="705906261"/>
                    </a:ext>
                  </a:extLst>
                </a:gridCol>
                <a:gridCol w="2421248">
                  <a:extLst>
                    <a:ext uri="{9D8B030D-6E8A-4147-A177-3AD203B41FA5}">
                      <a16:colId xmlns:a16="http://schemas.microsoft.com/office/drawing/2014/main" val="712522326"/>
                    </a:ext>
                  </a:extLst>
                </a:gridCol>
                <a:gridCol w="2134378">
                  <a:extLst>
                    <a:ext uri="{9D8B030D-6E8A-4147-A177-3AD203B41FA5}">
                      <a16:colId xmlns:a16="http://schemas.microsoft.com/office/drawing/2014/main" val="2359387048"/>
                    </a:ext>
                  </a:extLst>
                </a:gridCol>
              </a:tblGrid>
              <a:tr h="230780">
                <a:tc gridSpan="3">
                  <a:txBody>
                    <a:bodyPr/>
                    <a:lstStyle/>
                    <a:p>
                      <a:pPr algn="ctr"/>
                      <a:r>
                        <a:rPr lang="es-MX"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CLASE DE FUEGOS</a:t>
                      </a:r>
                    </a:p>
                  </a:txBody>
                  <a:tcPr marL="37977" marR="37977" marT="0" marB="0" anchor="ct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313646189"/>
                  </a:ext>
                </a:extLst>
              </a:tr>
              <a:tr h="418043">
                <a:tc>
                  <a:txBody>
                    <a:bodyPr/>
                    <a:lstStyle/>
                    <a:p>
                      <a:pPr algn="ctr"/>
                      <a:r>
                        <a:rPr lang="es-MX" sz="105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TIPO DE FUEGO</a:t>
                      </a:r>
                    </a:p>
                  </a:txBody>
                  <a:tcPr marL="37977" marR="37977" marT="0" marB="0" anchor="ctr"/>
                </a:tc>
                <a:tc>
                  <a:txBody>
                    <a:bodyPr/>
                    <a:lstStyle/>
                    <a:p>
                      <a:pPr algn="ctr"/>
                      <a:r>
                        <a:rPr lang="es-MX" sz="105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CARACTERÍSTICAS</a:t>
                      </a:r>
                    </a:p>
                  </a:txBody>
                  <a:tcPr marL="37977" marR="37977" marT="0" marB="0" anchor="ctr"/>
                </a:tc>
                <a:tc>
                  <a:txBody>
                    <a:bodyPr/>
                    <a:lstStyle/>
                    <a:p>
                      <a:pPr algn="ctr"/>
                      <a:r>
                        <a:rPr lang="es-MX" sz="105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FORMA DE APAGARLO</a:t>
                      </a:r>
                    </a:p>
                  </a:txBody>
                  <a:tcPr marL="37977" marR="37977" marT="0" marB="0" anchor="ctr"/>
                </a:tc>
                <a:extLst>
                  <a:ext uri="{0D108BD9-81ED-4DB2-BD59-A6C34878D82A}">
                    <a16:rowId xmlns:a16="http://schemas.microsoft.com/office/drawing/2014/main" val="2807238693"/>
                  </a:ext>
                </a:extLst>
              </a:tr>
              <a:tr h="674600">
                <a:tc>
                  <a:txBody>
                    <a:bodyPr/>
                    <a:lstStyle/>
                    <a:p>
                      <a:pPr algn="l"/>
                      <a:r>
                        <a:rPr lang="es-MX" sz="1100" b="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Fuego clase “A”</a:t>
                      </a:r>
                    </a:p>
                  </a:txBody>
                  <a:tcPr marL="37977" marR="37977" marT="0" marB="0" anchor="ctr">
                    <a:solidFill>
                      <a:schemeClr val="tx2">
                        <a:lumMod val="40000"/>
                        <a:lumOff val="60000"/>
                      </a:schemeClr>
                    </a:solidFill>
                  </a:tcPr>
                </a:tc>
                <a:tc>
                  <a:txBody>
                    <a:bodyPr/>
                    <a:lstStyle/>
                    <a:p>
                      <a:pPr algn="just"/>
                      <a:r>
                        <a:rPr lang="es-MX" sz="800" dirty="0">
                          <a:effectLst/>
                          <a:latin typeface="Verdana" panose="020B0604030504040204" pitchFamily="34" charset="0"/>
                          <a:ea typeface="Verdana" panose="020B0604030504040204" pitchFamily="34" charset="0"/>
                          <a:cs typeface="Verdana" panose="020B0604030504040204" pitchFamily="34" charset="0"/>
                        </a:rPr>
                        <a:t>Es el que se genera mediante materiales combustibles sólidos, como madera, papel, tela, basura o plástico.</a:t>
                      </a:r>
                    </a:p>
                  </a:txBody>
                  <a:tcPr marL="37977" marR="37977" marT="0" marB="0">
                    <a:solidFill>
                      <a:schemeClr val="accent1">
                        <a:lumMod val="20000"/>
                        <a:lumOff val="80000"/>
                      </a:schemeClr>
                    </a:solidFill>
                  </a:tcPr>
                </a:tc>
                <a:tc>
                  <a:txBody>
                    <a:bodyPr/>
                    <a:lstStyle/>
                    <a:p>
                      <a:pPr algn="just"/>
                      <a:r>
                        <a:rPr lang="es-MX" sz="800" dirty="0">
                          <a:effectLst/>
                          <a:latin typeface="Verdana" panose="020B0604030504040204" pitchFamily="34" charset="0"/>
                          <a:ea typeface="Verdana" panose="020B0604030504040204" pitchFamily="34" charset="0"/>
                          <a:cs typeface="Verdana" panose="020B0604030504040204" pitchFamily="34" charset="0"/>
                        </a:rPr>
                        <a:t>Los incendios de clase “A” son los más fáciles de extinguir, para ello se recomienda el uso de un extintor de agua o espuma. También se puede usar agua para apagar </a:t>
                      </a:r>
                      <a:r>
                        <a:rPr lang="es-MX" sz="800" u="sng" dirty="0">
                          <a:effectLst/>
                          <a:latin typeface="Verdana" panose="020B0604030504040204" pitchFamily="34" charset="0"/>
                          <a:ea typeface="Verdana" panose="020B0604030504040204" pitchFamily="34" charset="0"/>
                          <a:cs typeface="Verdana" panose="020B0604030504040204" pitchFamily="34" charset="0"/>
                          <a:hlinkClick r:id="rId4"/>
                        </a:rPr>
                        <a:t>el fuego</a:t>
                      </a:r>
                      <a:r>
                        <a:rPr lang="es-MX" sz="800" dirty="0">
                          <a:effectLst/>
                          <a:latin typeface="Verdana" panose="020B0604030504040204" pitchFamily="34" charset="0"/>
                          <a:ea typeface="Verdana" panose="020B0604030504040204" pitchFamily="34" charset="0"/>
                          <a:cs typeface="Verdana" panose="020B0604030504040204" pitchFamily="34" charset="0"/>
                        </a:rPr>
                        <a:t>.</a:t>
                      </a:r>
                    </a:p>
                  </a:txBody>
                  <a:tcPr marL="37977" marR="37977" marT="0" marB="0">
                    <a:solidFill>
                      <a:schemeClr val="accent1">
                        <a:lumMod val="20000"/>
                        <a:lumOff val="80000"/>
                      </a:schemeClr>
                    </a:solidFill>
                  </a:tcPr>
                </a:tc>
                <a:extLst>
                  <a:ext uri="{0D108BD9-81ED-4DB2-BD59-A6C34878D82A}">
                    <a16:rowId xmlns:a16="http://schemas.microsoft.com/office/drawing/2014/main" val="3537604932"/>
                  </a:ext>
                </a:extLst>
              </a:tr>
              <a:tr h="682172">
                <a:tc>
                  <a:txBody>
                    <a:bodyPr/>
                    <a:lstStyle/>
                    <a:p>
                      <a:pPr algn="l"/>
                      <a:r>
                        <a:rPr lang="es-MX" sz="1100" b="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Fuego clase “B”</a:t>
                      </a:r>
                    </a:p>
                    <a:p>
                      <a:pPr algn="l"/>
                      <a:r>
                        <a:rPr lang="es-MX" sz="1100" b="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p>
                  </a:txBody>
                  <a:tcPr marL="37977" marR="37977" marT="0" marB="0" anchor="ctr"/>
                </a:tc>
                <a:tc>
                  <a:txBody>
                    <a:bodyPr/>
                    <a:lstStyle/>
                    <a:p>
                      <a:pPr algn="just"/>
                      <a:r>
                        <a:rPr lang="es-MX" sz="800" dirty="0">
                          <a:effectLst/>
                          <a:latin typeface="Verdana" panose="020B0604030504040204" pitchFamily="34" charset="0"/>
                          <a:ea typeface="Verdana" panose="020B0604030504040204" pitchFamily="34" charset="0"/>
                          <a:cs typeface="Verdana" panose="020B0604030504040204" pitchFamily="34" charset="0"/>
                        </a:rPr>
                        <a:t>Involucran líquidos o gases inflamables como la grasa de petróleo, el alcohol, la pintura, el propano o la gasolina.</a:t>
                      </a:r>
                    </a:p>
                  </a:txBody>
                  <a:tcPr marL="37977" marR="37977" marT="0" marB="0"/>
                </a:tc>
                <a:tc>
                  <a:txBody>
                    <a:bodyPr/>
                    <a:lstStyle/>
                    <a:p>
                      <a:pPr algn="just"/>
                      <a:r>
                        <a:rPr lang="es-MX" sz="800" dirty="0">
                          <a:effectLst/>
                          <a:latin typeface="Verdana" panose="020B0604030504040204" pitchFamily="34" charset="0"/>
                          <a:ea typeface="Verdana" panose="020B0604030504040204" pitchFamily="34" charset="0"/>
                          <a:cs typeface="Verdana" panose="020B0604030504040204" pitchFamily="34" charset="0"/>
                        </a:rPr>
                        <a:t>Los incendios de clase B deben extinguirse utilizando espuma, polvo o extintores de dióxido de carbono. No se debe usar agua para apagar estos incendios.</a:t>
                      </a:r>
                    </a:p>
                  </a:txBody>
                  <a:tcPr marL="37977" marR="37977" marT="0" marB="0"/>
                </a:tc>
                <a:extLst>
                  <a:ext uri="{0D108BD9-81ED-4DB2-BD59-A6C34878D82A}">
                    <a16:rowId xmlns:a16="http://schemas.microsoft.com/office/drawing/2014/main" val="977894097"/>
                  </a:ext>
                </a:extLst>
              </a:tr>
              <a:tr h="667657">
                <a:tc>
                  <a:txBody>
                    <a:bodyPr/>
                    <a:lstStyle/>
                    <a:p>
                      <a:pPr algn="l"/>
                      <a:r>
                        <a:rPr lang="es-MX" sz="1100" b="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Fuego clase “C”</a:t>
                      </a:r>
                    </a:p>
                    <a:p>
                      <a:pPr algn="l"/>
                      <a:r>
                        <a:rPr lang="es-MX" sz="1100" b="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p>
                  </a:txBody>
                  <a:tcPr marL="37977" marR="37977" marT="0" marB="0" anchor="ctr">
                    <a:solidFill>
                      <a:schemeClr val="tx2">
                        <a:lumMod val="40000"/>
                        <a:lumOff val="60000"/>
                      </a:schemeClr>
                    </a:solidFill>
                  </a:tcPr>
                </a:tc>
                <a:tc>
                  <a:txBody>
                    <a:bodyPr/>
                    <a:lstStyle/>
                    <a:p>
                      <a:pPr algn="just"/>
                      <a:r>
                        <a:rPr lang="es-MX" sz="800" dirty="0">
                          <a:effectLst/>
                          <a:latin typeface="Verdana" panose="020B0604030504040204" pitchFamily="34" charset="0"/>
                          <a:ea typeface="Verdana" panose="020B0604030504040204" pitchFamily="34" charset="0"/>
                          <a:cs typeface="Verdana" panose="020B0604030504040204" pitchFamily="34" charset="0"/>
                        </a:rPr>
                        <a:t>Son aquellos fuegos que se originan por la combustión de gases a alta temperatura, como el metano o el gas natural.</a:t>
                      </a:r>
                    </a:p>
                  </a:txBody>
                  <a:tcPr marL="37977" marR="37977" marT="0" marB="0">
                    <a:solidFill>
                      <a:schemeClr val="accent1">
                        <a:lumMod val="20000"/>
                        <a:lumOff val="80000"/>
                      </a:schemeClr>
                    </a:solidFill>
                  </a:tcPr>
                </a:tc>
                <a:tc>
                  <a:txBody>
                    <a:bodyPr/>
                    <a:lstStyle/>
                    <a:p>
                      <a:pPr algn="just"/>
                      <a:r>
                        <a:rPr lang="es-MX" sz="800" dirty="0">
                          <a:effectLst/>
                          <a:latin typeface="Verdana" panose="020B0604030504040204" pitchFamily="34" charset="0"/>
                          <a:ea typeface="Verdana" panose="020B0604030504040204" pitchFamily="34" charset="0"/>
                          <a:cs typeface="Verdana" panose="020B0604030504040204" pitchFamily="34" charset="0"/>
                        </a:rPr>
                        <a:t>Los incendios de clase C deben extinguirse utilizando polvo seco para su extinción; Este tipo de fuego se diferencia de otros porque suele aparecer con más rapidez.</a:t>
                      </a:r>
                    </a:p>
                  </a:txBody>
                  <a:tcPr marL="37977" marR="37977" marT="0" marB="0">
                    <a:solidFill>
                      <a:schemeClr val="accent1">
                        <a:lumMod val="20000"/>
                        <a:lumOff val="80000"/>
                      </a:schemeClr>
                    </a:solidFill>
                  </a:tcPr>
                </a:tc>
                <a:extLst>
                  <a:ext uri="{0D108BD9-81ED-4DB2-BD59-A6C34878D82A}">
                    <a16:rowId xmlns:a16="http://schemas.microsoft.com/office/drawing/2014/main" val="874048946"/>
                  </a:ext>
                </a:extLst>
              </a:tr>
              <a:tr h="819743">
                <a:tc>
                  <a:txBody>
                    <a:bodyPr/>
                    <a:lstStyle/>
                    <a:p>
                      <a:pPr algn="l"/>
                      <a:r>
                        <a:rPr lang="es-MX" sz="1100" b="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Fuego clase “D”</a:t>
                      </a:r>
                    </a:p>
                    <a:p>
                      <a:pPr algn="l"/>
                      <a:r>
                        <a:rPr lang="es-MX" sz="1100" b="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p>
                  </a:txBody>
                  <a:tcPr marL="37977" marR="37977" marT="0" marB="0" anchor="ctr"/>
                </a:tc>
                <a:tc>
                  <a:txBody>
                    <a:bodyPr/>
                    <a:lstStyle/>
                    <a:p>
                      <a:pPr algn="just"/>
                      <a:r>
                        <a:rPr lang="es-MX" sz="800" dirty="0">
                          <a:effectLst/>
                          <a:latin typeface="Verdana" panose="020B0604030504040204" pitchFamily="34" charset="0"/>
                          <a:ea typeface="Verdana" panose="020B0604030504040204" pitchFamily="34" charset="0"/>
                          <a:cs typeface="Verdana" panose="020B0604030504040204" pitchFamily="34" charset="0"/>
                        </a:rPr>
                        <a:t>Se engloban todas las clases de fuego que ocurren cuando un metal se enciende; son a menudo causados ​​por metales alcalinos como el potasio, el magnesio, el aluminio y el sodio, ya que pueden encenderse cuando se exponen al aire o al agua</a:t>
                      </a:r>
                    </a:p>
                  </a:txBody>
                  <a:tcPr marL="37977" marR="37977" marT="0" marB="0"/>
                </a:tc>
                <a:tc>
                  <a:txBody>
                    <a:bodyPr/>
                    <a:lstStyle/>
                    <a:p>
                      <a:pPr algn="just"/>
                      <a:r>
                        <a:rPr lang="es-MX" sz="800" dirty="0">
                          <a:effectLst/>
                          <a:latin typeface="Verdana" panose="020B0604030504040204" pitchFamily="34" charset="0"/>
                          <a:ea typeface="Verdana" panose="020B0604030504040204" pitchFamily="34" charset="0"/>
                          <a:cs typeface="Verdana" panose="020B0604030504040204" pitchFamily="34" charset="0"/>
                        </a:rPr>
                        <a:t>Los extintores de polvo seco son eficaces en incendios de metales, al separar el combustible del oxígeno o al eliminar el elemento de calor del incendio.</a:t>
                      </a:r>
                    </a:p>
                  </a:txBody>
                  <a:tcPr marL="37977" marR="37977" marT="0" marB="0"/>
                </a:tc>
                <a:extLst>
                  <a:ext uri="{0D108BD9-81ED-4DB2-BD59-A6C34878D82A}">
                    <a16:rowId xmlns:a16="http://schemas.microsoft.com/office/drawing/2014/main" val="3081036410"/>
                  </a:ext>
                </a:extLst>
              </a:tr>
              <a:tr h="1757516">
                <a:tc>
                  <a:txBody>
                    <a:bodyPr/>
                    <a:lstStyle/>
                    <a:p>
                      <a:pPr algn="l"/>
                      <a:r>
                        <a:rPr lang="es-MX" sz="1100" b="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Fuego clase “K”</a:t>
                      </a:r>
                    </a:p>
                    <a:p>
                      <a:pPr algn="l"/>
                      <a:r>
                        <a:rPr lang="es-MX" sz="1100" b="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p>
                  </a:txBody>
                  <a:tcPr marL="37977" marR="37977" marT="0" marB="0" anchor="ctr">
                    <a:solidFill>
                      <a:schemeClr val="tx2">
                        <a:lumMod val="40000"/>
                        <a:lumOff val="60000"/>
                      </a:schemeClr>
                    </a:solidFill>
                  </a:tcPr>
                </a:tc>
                <a:tc>
                  <a:txBody>
                    <a:bodyPr/>
                    <a:lstStyle/>
                    <a:p>
                      <a:pPr algn="just"/>
                      <a:r>
                        <a:rPr lang="es-MX" sz="800" dirty="0">
                          <a:effectLst/>
                          <a:latin typeface="Verdana" panose="020B0604030504040204" pitchFamily="34" charset="0"/>
                          <a:ea typeface="Verdana" panose="020B0604030504040204" pitchFamily="34" charset="0"/>
                          <a:cs typeface="Verdana" panose="020B0604030504040204" pitchFamily="34" charset="0"/>
                        </a:rPr>
                        <a:t>Debido al alto punto de inflamación de los aceites y grasas para cocinar, los incendios de clase “K” suelen comenzar cuando una sartén se deja desatendida durante demasiado tiempo en un foco de calor, principalmente en los fogones de la cocina. </a:t>
                      </a:r>
                      <a:endParaRPr lang="es-MX" sz="800" b="1" dirty="0">
                        <a:effectLst/>
                        <a:latin typeface="Verdana" panose="020B0604030504040204" pitchFamily="34" charset="0"/>
                        <a:ea typeface="Verdana" panose="020B0604030504040204" pitchFamily="34" charset="0"/>
                        <a:cs typeface="Verdana" panose="020B0604030504040204" pitchFamily="34" charset="0"/>
                      </a:endParaRPr>
                    </a:p>
                  </a:txBody>
                  <a:tcPr marL="37977" marR="37977" marT="0" marB="0">
                    <a:solidFill>
                      <a:schemeClr val="accent1">
                        <a:lumMod val="20000"/>
                        <a:lumOff val="80000"/>
                      </a:schemeClr>
                    </a:solidFill>
                  </a:tcPr>
                </a:tc>
                <a:tc>
                  <a:txBody>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s-MX" sz="8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Debemos extinguir un incendio de tipo “K” con un extintor químico húmedo. Si estamos en casa y no disponemos de este tipo de extintores, lo ideal es tapar el fuego con una tapa (si este todavía no ha salido de la cazuela o sartén, y siempre que nos resulte sencillo e inofensivo hacerlo), otro consejo para fuegos pequeños de clase F es intentar sofocarlos con bicarbonato de sodio. Lo ideal es colocarse guantes para hacer todo esto y siempre que sean fuegos muy pequeños y controlados. </a:t>
                      </a:r>
                    </a:p>
                  </a:txBody>
                  <a:tcPr marL="50636" marR="50636" marT="25318" marB="25318">
                    <a:solidFill>
                      <a:schemeClr val="accent1">
                        <a:lumMod val="20000"/>
                        <a:lumOff val="80000"/>
                      </a:schemeClr>
                    </a:solidFill>
                  </a:tcPr>
                </a:tc>
                <a:extLst>
                  <a:ext uri="{0D108BD9-81ED-4DB2-BD59-A6C34878D82A}">
                    <a16:rowId xmlns:a16="http://schemas.microsoft.com/office/drawing/2014/main" val="1691624616"/>
                  </a:ext>
                </a:extLst>
              </a:tr>
            </a:tbl>
          </a:graphicData>
        </a:graphic>
      </p:graphicFrame>
      <p:pic>
        <p:nvPicPr>
          <p:cNvPr id="6148" name="Picture 4">
            <a:extLst>
              <a:ext uri="{FF2B5EF4-FFF2-40B4-BE49-F238E27FC236}">
                <a16:creationId xmlns:a16="http://schemas.microsoft.com/office/drawing/2014/main" id="{1815112C-4A1A-B290-C109-06118BF0EC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66953" y="3271449"/>
            <a:ext cx="3657600" cy="1987578"/>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a:extLst>
              <a:ext uri="{FF2B5EF4-FFF2-40B4-BE49-F238E27FC236}">
                <a16:creationId xmlns:a16="http://schemas.microsoft.com/office/drawing/2014/main" id="{BC81FDC0-12F8-3062-ED1B-D296BB7752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0709" y="488102"/>
            <a:ext cx="3816350" cy="2025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9258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angle 3">
            <a:extLst>
              <a:ext uri="{FF2B5EF4-FFF2-40B4-BE49-F238E27FC236}">
                <a16:creationId xmlns:a16="http://schemas.microsoft.com/office/drawing/2014/main" id="{8644CB4E-58DC-978E-8680-9B4DE9886140}"/>
              </a:ext>
            </a:extLst>
          </p:cNvPr>
          <p:cNvSpPr>
            <a:spLocks noChangeArrowheads="1"/>
          </p:cNvSpPr>
          <p:nvPr/>
        </p:nvSpPr>
        <p:spPr bwMode="auto">
          <a:xfrm>
            <a:off x="355320" y="2039897"/>
            <a:ext cx="201912" cy="403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fontAlgn="base">
              <a:spcBef>
                <a:spcPct val="0"/>
              </a:spcBef>
              <a:spcAft>
                <a:spcPct val="0"/>
              </a:spcAft>
              <a:tabLst>
                <a:tab pos="336947" algn="r"/>
                <a:tab pos="2105025" algn="ctr"/>
                <a:tab pos="4208860" algn="r"/>
              </a:tabLst>
            </a:pPr>
            <a:endParaRPr lang="es-MX" sz="1350">
              <a:latin typeface="Arial" pitchFamily="34" charset="0"/>
              <a:cs typeface="Arial" pitchFamily="34" charset="0"/>
            </a:endParaRPr>
          </a:p>
        </p:txBody>
      </p:sp>
      <p:pic>
        <p:nvPicPr>
          <p:cNvPr id="2" name="Imagen 1">
            <a:extLst>
              <a:ext uri="{FF2B5EF4-FFF2-40B4-BE49-F238E27FC236}">
                <a16:creationId xmlns:a16="http://schemas.microsoft.com/office/drawing/2014/main" id="{AA9A03EC-7ABD-272F-653E-D2E76D7FE49B}"/>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456276" y="371042"/>
            <a:ext cx="6722737" cy="442467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170" name="Picture 2">
            <a:extLst>
              <a:ext uri="{FF2B5EF4-FFF2-40B4-BE49-F238E27FC236}">
                <a16:creationId xmlns:a16="http://schemas.microsoft.com/office/drawing/2014/main" id="{98819427-8FEB-781D-3592-E9EACC2CF93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001" y="244848"/>
            <a:ext cx="3669962" cy="210715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5A98732B-9A99-61F2-F69B-01A2E7781C4E}"/>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8880"/>
          <a:stretch/>
        </p:blipFill>
        <p:spPr bwMode="auto">
          <a:xfrm>
            <a:off x="8397002" y="2652363"/>
            <a:ext cx="3669962" cy="2886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1981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DC0DE0C-0F35-BAD8-68B1-03E3C2C36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ítulo 1">
            <a:extLst>
              <a:ext uri="{FF2B5EF4-FFF2-40B4-BE49-F238E27FC236}">
                <a16:creationId xmlns:a16="http://schemas.microsoft.com/office/drawing/2014/main" id="{2568AB7B-F63A-2DDC-E09B-C45CAD555987}"/>
              </a:ext>
            </a:extLst>
          </p:cNvPr>
          <p:cNvSpPr>
            <a:spLocks noGrp="1"/>
          </p:cNvSpPr>
          <p:nvPr>
            <p:ph type="ctrTitle"/>
          </p:nvPr>
        </p:nvSpPr>
        <p:spPr>
          <a:xfrm>
            <a:off x="903827" y="2164615"/>
            <a:ext cx="9144000" cy="1743916"/>
          </a:xfrm>
        </p:spPr>
        <p:txBody>
          <a:bodyPr>
            <a:noAutofit/>
          </a:bodyPr>
          <a:lstStyle/>
          <a:p>
            <a:r>
              <a:rPr lang="es-MX" sz="3600" b="1" dirty="0">
                <a:latin typeface="Verdana" pitchFamily="34" charset="0"/>
                <a:ea typeface="Verdana" pitchFamily="34" charset="0"/>
                <a:cs typeface="Verdana" pitchFamily="34" charset="0"/>
              </a:rPr>
              <a:t>LAS UNIDADES DE SEGUNDO Y TERCER NIVEL DE ATENCIÓN REALIZARÁN</a:t>
            </a:r>
            <a:endParaRPr lang="es-MX" sz="3600" b="1" dirty="0">
              <a:solidFill>
                <a:schemeClr val="tx1">
                  <a:lumMod val="85000"/>
                  <a:lumOff val="15000"/>
                </a:schemeClr>
              </a:solidFill>
              <a:latin typeface="Verdana" panose="020B0604030504040204" pitchFamily="34" charset="0"/>
              <a:ea typeface="Verdana" panose="020B0604030504040204" pitchFamily="34" charset="0"/>
            </a:endParaRPr>
          </a:p>
        </p:txBody>
      </p:sp>
      <p:pic>
        <p:nvPicPr>
          <p:cNvPr id="12" name="Gráfico 11">
            <a:extLst>
              <a:ext uri="{FF2B5EF4-FFF2-40B4-BE49-F238E27FC236}">
                <a16:creationId xmlns:a16="http://schemas.microsoft.com/office/drawing/2014/main" id="{8A4A9C3F-2EF6-558F-19FB-8ADB27CEC9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2923" y="886031"/>
            <a:ext cx="4046725" cy="844491"/>
          </a:xfrm>
          <a:prstGeom prst="rect">
            <a:avLst/>
          </a:prstGeom>
        </p:spPr>
      </p:pic>
      <p:pic>
        <p:nvPicPr>
          <p:cNvPr id="14" name="Gráfico 13">
            <a:extLst>
              <a:ext uri="{FF2B5EF4-FFF2-40B4-BE49-F238E27FC236}">
                <a16:creationId xmlns:a16="http://schemas.microsoft.com/office/drawing/2014/main" id="{086F8C8D-D162-2D7F-7FF2-29B628A6113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9704" t="38810" r="5895" b="30091"/>
          <a:stretch/>
        </p:blipFill>
        <p:spPr>
          <a:xfrm>
            <a:off x="4386402" y="4529996"/>
            <a:ext cx="2599765" cy="1053878"/>
          </a:xfrm>
          <a:prstGeom prst="rect">
            <a:avLst/>
          </a:prstGeom>
        </p:spPr>
      </p:pic>
    </p:spTree>
    <p:extLst>
      <p:ext uri="{BB962C8B-B14F-4D97-AF65-F5344CB8AC3E}">
        <p14:creationId xmlns:p14="http://schemas.microsoft.com/office/powerpoint/2010/main" val="936861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2" name="3 CuadroTexto">
            <a:extLst>
              <a:ext uri="{FF2B5EF4-FFF2-40B4-BE49-F238E27FC236}">
                <a16:creationId xmlns:a16="http://schemas.microsoft.com/office/drawing/2014/main" id="{1CAE0A89-4230-B421-816C-491156C6F1F8}"/>
              </a:ext>
            </a:extLst>
          </p:cNvPr>
          <p:cNvSpPr txBox="1"/>
          <p:nvPr/>
        </p:nvSpPr>
        <p:spPr>
          <a:xfrm>
            <a:off x="272374" y="-1"/>
            <a:ext cx="7228020" cy="5586145"/>
          </a:xfrm>
          <a:prstGeom prst="rect">
            <a:avLst/>
          </a:prstGeom>
          <a:noFill/>
        </p:spPr>
        <p:txBody>
          <a:bodyPr wrap="square" rtlCol="0">
            <a:spAutoFit/>
          </a:bodyPr>
          <a:lstStyle/>
          <a:p>
            <a:endParaRPr lang="es-MX" sz="1000" b="1" dirty="0">
              <a:latin typeface="Verdana" pitchFamily="34" charset="0"/>
              <a:ea typeface="Verdana" pitchFamily="34" charset="0"/>
              <a:cs typeface="Verdana" pitchFamily="34" charset="0"/>
            </a:endParaRPr>
          </a:p>
          <a:p>
            <a:r>
              <a:rPr lang="es-MX" sz="1600" b="1" dirty="0">
                <a:latin typeface="Verdana" pitchFamily="34" charset="0"/>
                <a:ea typeface="Verdana" pitchFamily="34" charset="0"/>
                <a:cs typeface="Verdana" pitchFamily="34" charset="0"/>
              </a:rPr>
              <a:t>INVENTARIO.</a:t>
            </a:r>
          </a:p>
          <a:p>
            <a:pPr marL="285750" indent="-285750">
              <a:buFont typeface="Arial" pitchFamily="34" charset="0"/>
              <a:buChar char="•"/>
            </a:pPr>
            <a:r>
              <a:rPr lang="es-MX" sz="1600" dirty="0">
                <a:latin typeface="Verdana" pitchFamily="34" charset="0"/>
                <a:ea typeface="Verdana" pitchFamily="34" charset="0"/>
                <a:cs typeface="Verdana" pitchFamily="34" charset="0"/>
              </a:rPr>
              <a:t>Inventario de todo su mobiliario y equipamiento de acuerdo a la normatividad de servicios generales de Oficinas Centrales.</a:t>
            </a:r>
          </a:p>
          <a:p>
            <a:endParaRPr lang="es-MX" sz="900" dirty="0">
              <a:latin typeface="Verdana" pitchFamily="34" charset="0"/>
              <a:ea typeface="Verdana" pitchFamily="34" charset="0"/>
              <a:cs typeface="Verdana" pitchFamily="34" charset="0"/>
            </a:endParaRPr>
          </a:p>
          <a:p>
            <a:r>
              <a:rPr lang="es-MX" sz="1600" b="1" dirty="0">
                <a:latin typeface="Verdana" pitchFamily="34" charset="0"/>
                <a:ea typeface="Verdana" pitchFamily="34" charset="0"/>
                <a:cs typeface="Verdana" pitchFamily="34" charset="0"/>
              </a:rPr>
              <a:t>PROGRAMA ANUAL.</a:t>
            </a:r>
          </a:p>
          <a:p>
            <a:pPr marL="285750" indent="-285750">
              <a:buFont typeface="Arial" pitchFamily="34" charset="0"/>
              <a:buChar char="•"/>
            </a:pPr>
            <a:r>
              <a:rPr lang="es-MX" sz="1600" dirty="0">
                <a:latin typeface="Verdana" pitchFamily="34" charset="0"/>
                <a:ea typeface="Verdana" pitchFamily="34" charset="0"/>
                <a:cs typeface="Verdana" pitchFamily="34" charset="0"/>
              </a:rPr>
              <a:t>Mantenimiento Preventivo y Correctivo de Mobiliario y Equipo. </a:t>
            </a:r>
          </a:p>
          <a:p>
            <a:pPr marL="285750" indent="-285750" algn="just">
              <a:buFont typeface="Arial" pitchFamily="34" charset="0"/>
              <a:buChar char="•"/>
            </a:pPr>
            <a:r>
              <a:rPr lang="es-MX" sz="1600" dirty="0">
                <a:latin typeface="Verdana" pitchFamily="34" charset="0"/>
                <a:ea typeface="Verdana" pitchFamily="34" charset="0"/>
                <a:cs typeface="Verdana" pitchFamily="34" charset="0"/>
              </a:rPr>
              <a:t>Uso, Conservación, Mantenimiento y Aprovechamiento del Inmuebles.</a:t>
            </a:r>
          </a:p>
          <a:p>
            <a:endParaRPr lang="es-MX" sz="900" dirty="0">
              <a:latin typeface="Verdana" pitchFamily="34" charset="0"/>
              <a:ea typeface="Verdana" pitchFamily="34" charset="0"/>
              <a:cs typeface="Verdana" pitchFamily="34" charset="0"/>
            </a:endParaRPr>
          </a:p>
          <a:p>
            <a:r>
              <a:rPr lang="es-MX" sz="1600" b="1" dirty="0">
                <a:latin typeface="Verdana" pitchFamily="34" charset="0"/>
                <a:ea typeface="Verdana" pitchFamily="34" charset="0"/>
                <a:cs typeface="Verdana" pitchFamily="34" charset="0"/>
              </a:rPr>
              <a:t>BITÁCORAS.</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Bitácoras de mantenimiento.</a:t>
            </a:r>
          </a:p>
          <a:p>
            <a:pPr marL="285750" indent="-285750">
              <a:buFont typeface="Arial" pitchFamily="34" charset="0"/>
              <a:buChar char="•"/>
            </a:pPr>
            <a:r>
              <a:rPr lang="es-MX" sz="1600" dirty="0">
                <a:latin typeface="Verdana" pitchFamily="34" charset="0"/>
                <a:ea typeface="Verdana" pitchFamily="34" charset="0"/>
                <a:cs typeface="Verdana" pitchFamily="34" charset="0"/>
              </a:rPr>
              <a:t>Hoja de servicio de mantenimiento.</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infraestructura.</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limpieza.</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R.P.B.I.</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extintores o extinguidores.</a:t>
            </a:r>
          </a:p>
          <a:p>
            <a:endParaRPr lang="es-MX" sz="900" dirty="0">
              <a:latin typeface="Verdana" pitchFamily="34" charset="0"/>
              <a:ea typeface="Verdana" pitchFamily="34" charset="0"/>
              <a:cs typeface="Verdana" pitchFamily="34" charset="0"/>
            </a:endParaRPr>
          </a:p>
          <a:p>
            <a:r>
              <a:rPr lang="es-MX" sz="1600" b="1" dirty="0">
                <a:latin typeface="Verdana" pitchFamily="34" charset="0"/>
                <a:ea typeface="Verdana" pitchFamily="34" charset="0"/>
                <a:cs typeface="Verdana" pitchFamily="34" charset="0"/>
              </a:rPr>
              <a:t>PROGRAMA INTERNO DE PROTECCIÓN CIVIL.</a:t>
            </a:r>
          </a:p>
          <a:p>
            <a:r>
              <a:rPr lang="es-MX" sz="1600" b="1" dirty="0">
                <a:latin typeface="Verdana" pitchFamily="34" charset="0"/>
                <a:ea typeface="Verdana" pitchFamily="34" charset="0"/>
                <a:cs typeface="Verdana" pitchFamily="34" charset="0"/>
              </a:rPr>
              <a:t>PROGRAMA HOSPITAL SEGURO.</a:t>
            </a:r>
          </a:p>
          <a:p>
            <a:r>
              <a:rPr lang="es-MX" sz="1600" b="1" dirty="0">
                <a:latin typeface="Verdana" pitchFamily="34" charset="0"/>
                <a:ea typeface="Verdana" pitchFamily="34" charset="0"/>
                <a:cs typeface="Verdana" pitchFamily="34" charset="0"/>
              </a:rPr>
              <a:t>CAPACITACIÓN DEL PERSONAL DE MANTENIMIENTO.</a:t>
            </a:r>
          </a:p>
          <a:p>
            <a:r>
              <a:rPr lang="es-MX" sz="1600" b="1" dirty="0">
                <a:latin typeface="Verdana" pitchFamily="34" charset="0"/>
                <a:ea typeface="Verdana" pitchFamily="34" charset="0"/>
                <a:cs typeface="Verdana" pitchFamily="34" charset="0"/>
              </a:rPr>
              <a:t>CAPACITACIÓN DEL PERSONAL MÉDICO, PARAMÉDICO </a:t>
            </a:r>
          </a:p>
          <a:p>
            <a:r>
              <a:rPr lang="es-MX" sz="1600" b="1" dirty="0">
                <a:latin typeface="Verdana" pitchFamily="34" charset="0"/>
                <a:ea typeface="Verdana" pitchFamily="34" charset="0"/>
                <a:cs typeface="Verdana" pitchFamily="34" charset="0"/>
              </a:rPr>
              <a:t>Y DE LIMPIEZA.</a:t>
            </a:r>
          </a:p>
          <a:p>
            <a:r>
              <a:rPr lang="es-MX" sz="1600" b="1" dirty="0">
                <a:latin typeface="Verdana" pitchFamily="34" charset="0"/>
                <a:ea typeface="Verdana" pitchFamily="34" charset="0"/>
                <a:cs typeface="Verdana" pitchFamily="34" charset="0"/>
              </a:rPr>
              <a:t>ANÁLISIS BACTERIOLÓGICO DEL AGUA.</a:t>
            </a:r>
          </a:p>
        </p:txBody>
      </p:sp>
      <p:pic>
        <p:nvPicPr>
          <p:cNvPr id="3" name="Imagen 42">
            <a:extLst>
              <a:ext uri="{FF2B5EF4-FFF2-40B4-BE49-F238E27FC236}">
                <a16:creationId xmlns:a16="http://schemas.microsoft.com/office/drawing/2014/main" id="{F9C5029D-9463-2B1B-A657-0BFBC98D17A4}"/>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t="10178" b="14993"/>
          <a:stretch>
            <a:fillRect/>
          </a:stretch>
        </p:blipFill>
        <p:spPr bwMode="auto">
          <a:xfrm>
            <a:off x="8443607" y="231949"/>
            <a:ext cx="3476018" cy="18288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43">
            <a:extLst>
              <a:ext uri="{FF2B5EF4-FFF2-40B4-BE49-F238E27FC236}">
                <a16:creationId xmlns:a16="http://schemas.microsoft.com/office/drawing/2014/main" id="{0DFA84AB-7985-2E4C-0EE9-580FCE6994F9}"/>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443607" y="2253302"/>
            <a:ext cx="3578850" cy="2021949"/>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4">
            <a:extLst>
              <a:ext uri="{FF2B5EF4-FFF2-40B4-BE49-F238E27FC236}">
                <a16:creationId xmlns:a16="http://schemas.microsoft.com/office/drawing/2014/main" id="{A12BE6B7-3CA1-1E5A-0FF0-57E31F4D0DC5}"/>
              </a:ext>
            </a:extLst>
          </p:cNvPr>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9069876" y="4432110"/>
            <a:ext cx="2032000" cy="158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1641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4" name="Rectangle 2">
            <a:extLst>
              <a:ext uri="{FF2B5EF4-FFF2-40B4-BE49-F238E27FC236}">
                <a16:creationId xmlns:a16="http://schemas.microsoft.com/office/drawing/2014/main" id="{9B6322B3-DD69-BCE9-B967-80447560B28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3" name="CuadroTexto 2">
            <a:extLst>
              <a:ext uri="{FF2B5EF4-FFF2-40B4-BE49-F238E27FC236}">
                <a16:creationId xmlns:a16="http://schemas.microsoft.com/office/drawing/2014/main" id="{796B76C2-6DCF-0759-1A92-2F0237F9A3EC}"/>
              </a:ext>
            </a:extLst>
          </p:cNvPr>
          <p:cNvSpPr txBox="1"/>
          <p:nvPr/>
        </p:nvSpPr>
        <p:spPr>
          <a:xfrm>
            <a:off x="306622" y="205374"/>
            <a:ext cx="6979549" cy="5262979"/>
          </a:xfrm>
          <a:prstGeom prst="rect">
            <a:avLst/>
          </a:prstGeom>
          <a:noFill/>
        </p:spPr>
        <p:txBody>
          <a:bodyPr wrap="square">
            <a:spAutoFit/>
          </a:bodyPr>
          <a:lstStyle/>
          <a:p>
            <a:pPr algn="just"/>
            <a:r>
              <a:rPr lang="es-MX" sz="1600" dirty="0">
                <a:latin typeface="Verdana" pitchFamily="34" charset="0"/>
                <a:ea typeface="Verdana" pitchFamily="34" charset="0"/>
                <a:cs typeface="Verdana" pitchFamily="34" charset="0"/>
              </a:rPr>
              <a:t>Durante los Procesos de Acreditación y derivado de la aplicación de la Cédula de Evaluación para establecimientos de Primer, Segundo y Tercer Nivel efectuados por la Federación (2019 al 2022) en el rubro de Infraestructura, Mantenimiento y Servicios Generales, nos siguen observando los siguientes puntos:</a:t>
            </a:r>
          </a:p>
          <a:p>
            <a:endParaRPr lang="es-MX" sz="1600" dirty="0">
              <a:latin typeface="Verdana" pitchFamily="34" charset="0"/>
              <a:ea typeface="Verdana" pitchFamily="34" charset="0"/>
              <a:cs typeface="Verdana" pitchFamily="34" charset="0"/>
            </a:endParaRPr>
          </a:p>
          <a:p>
            <a:pPr marL="285750" indent="-285750">
              <a:buFont typeface="Arial" pitchFamily="34" charset="0"/>
              <a:buChar char="•"/>
            </a:pPr>
            <a:r>
              <a:rPr lang="es-MX" sz="1600" dirty="0">
                <a:latin typeface="Verdana" pitchFamily="34" charset="0"/>
                <a:ea typeface="Verdana" pitchFamily="34" charset="0"/>
                <a:cs typeface="Verdana" pitchFamily="34" charset="0"/>
              </a:rPr>
              <a:t>Inventarios.</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Mantenimiento de Infraestructura.</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Mantenimiento de Equipos Médicos, Mobiliario y Casa de Máquinas.</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Limpieza  Rutinaria y </a:t>
            </a:r>
            <a:r>
              <a:rPr lang="es-MX" sz="1600" b="1" dirty="0">
                <a:latin typeface="Verdana" pitchFamily="34" charset="0"/>
                <a:ea typeface="Verdana" pitchFamily="34" charset="0"/>
                <a:cs typeface="Verdana" pitchFamily="34" charset="0"/>
              </a:rPr>
              <a:t>exhaustiva.</a:t>
            </a:r>
          </a:p>
          <a:p>
            <a:pPr marL="285750" indent="-285750">
              <a:buFont typeface="Arial" pitchFamily="34" charset="0"/>
              <a:buChar char="•"/>
            </a:pPr>
            <a:r>
              <a:rPr lang="es-MX" sz="1600" dirty="0">
                <a:latin typeface="Verdana" pitchFamily="34" charset="0"/>
                <a:ea typeface="Verdana" pitchFamily="34" charset="0"/>
                <a:cs typeface="Verdana" pitchFamily="34" charset="0"/>
              </a:rPr>
              <a:t>Bitácora de los Residuos Peligrosos Biológicos Infecciosos.</a:t>
            </a:r>
          </a:p>
          <a:p>
            <a:endParaRPr lang="es-MX" sz="1600" dirty="0">
              <a:latin typeface="Verdana" pitchFamily="34" charset="0"/>
              <a:ea typeface="Verdana" pitchFamily="34" charset="0"/>
              <a:cs typeface="Verdana" pitchFamily="34" charset="0"/>
            </a:endParaRPr>
          </a:p>
          <a:p>
            <a:r>
              <a:rPr lang="es-MX" sz="1600" b="1" dirty="0">
                <a:latin typeface="Verdana" pitchFamily="34" charset="0"/>
                <a:ea typeface="Verdana" pitchFamily="34" charset="0"/>
                <a:cs typeface="Verdana" pitchFamily="34" charset="0"/>
              </a:rPr>
              <a:t>OTROS</a:t>
            </a:r>
          </a:p>
          <a:p>
            <a:endParaRPr lang="es-MX" sz="1600" dirty="0">
              <a:latin typeface="Verdana" pitchFamily="34" charset="0"/>
              <a:ea typeface="Verdana" pitchFamily="34" charset="0"/>
              <a:cs typeface="Verdana" pitchFamily="34" charset="0"/>
            </a:endParaRPr>
          </a:p>
          <a:p>
            <a:pPr marL="285750" indent="-285750">
              <a:buFont typeface="Arial" pitchFamily="34" charset="0"/>
              <a:buChar char="•"/>
            </a:pPr>
            <a:r>
              <a:rPr lang="es-MX" sz="1600" dirty="0">
                <a:latin typeface="Verdana" pitchFamily="34" charset="0"/>
                <a:ea typeface="Verdana" pitchFamily="34" charset="0"/>
                <a:cs typeface="Verdana" pitchFamily="34" charset="0"/>
              </a:rPr>
              <a:t>Uso de los Extintores.</a:t>
            </a:r>
          </a:p>
          <a:p>
            <a:pPr marL="285750" indent="-285750">
              <a:buFont typeface="Arial" pitchFamily="34" charset="0"/>
              <a:buChar char="•"/>
            </a:pPr>
            <a:r>
              <a:rPr lang="es-MX" sz="1600" dirty="0">
                <a:latin typeface="Verdana" pitchFamily="34" charset="0"/>
                <a:ea typeface="Verdana" pitchFamily="34" charset="0"/>
                <a:cs typeface="Verdana" pitchFamily="34" charset="0"/>
              </a:rPr>
              <a:t>Almacenamiento y distribución de agua potable.</a:t>
            </a:r>
          </a:p>
          <a:p>
            <a:pPr marL="285750" indent="-285750">
              <a:buFont typeface="Arial" pitchFamily="34" charset="0"/>
              <a:buChar char="•"/>
            </a:pPr>
            <a:r>
              <a:rPr lang="es-MX" sz="1600" dirty="0">
                <a:latin typeface="Verdana" pitchFamily="34" charset="0"/>
                <a:ea typeface="Verdana" pitchFamily="34" charset="0"/>
                <a:cs typeface="Verdana" pitchFamily="34" charset="0"/>
              </a:rPr>
              <a:t>Falta de Mantenimiento a la Infraestructura, Mobiliario y Equipo.</a:t>
            </a:r>
          </a:p>
          <a:p>
            <a:pPr marL="285750" indent="-285750">
              <a:buFont typeface="Arial" pitchFamily="34" charset="0"/>
              <a:buChar char="•"/>
            </a:pPr>
            <a:r>
              <a:rPr lang="es-MX" sz="1600" dirty="0">
                <a:latin typeface="Verdana" pitchFamily="34" charset="0"/>
                <a:ea typeface="Verdana" pitchFamily="34" charset="0"/>
                <a:cs typeface="Verdana" pitchFamily="34" charset="0"/>
              </a:rPr>
              <a:t>Plan de contingencia ante eventos adversos naturales.</a:t>
            </a:r>
          </a:p>
          <a:p>
            <a:pPr marL="285750" indent="-285750">
              <a:buFont typeface="Arial" pitchFamily="34" charset="0"/>
              <a:buChar char="•"/>
            </a:pPr>
            <a:r>
              <a:rPr lang="es-MX" sz="1600" dirty="0">
                <a:latin typeface="Verdana" pitchFamily="34" charset="0"/>
                <a:ea typeface="Verdana" pitchFamily="34" charset="0"/>
                <a:cs typeface="Verdana" pitchFamily="34" charset="0"/>
              </a:rPr>
              <a:t>Análisis de bacteriológico de agua.</a:t>
            </a:r>
          </a:p>
        </p:txBody>
      </p:sp>
      <p:sp>
        <p:nvSpPr>
          <p:cNvPr id="2" name="Rectangle 2">
            <a:extLst>
              <a:ext uri="{FF2B5EF4-FFF2-40B4-BE49-F238E27FC236}">
                <a16:creationId xmlns:a16="http://schemas.microsoft.com/office/drawing/2014/main" id="{E40CC0BD-061D-7311-4465-E60CA2EF2D40}"/>
              </a:ext>
            </a:extLst>
          </p:cNvPr>
          <p:cNvSpPr>
            <a:spLocks noChangeArrowheads="1"/>
          </p:cNvSpPr>
          <p:nvPr/>
        </p:nvSpPr>
        <p:spPr bwMode="auto">
          <a:xfrm>
            <a:off x="8263346" y="204280"/>
            <a:ext cx="156849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1025" name="Imagen 3">
            <a:extLst>
              <a:ext uri="{FF2B5EF4-FFF2-40B4-BE49-F238E27FC236}">
                <a16:creationId xmlns:a16="http://schemas.microsoft.com/office/drawing/2014/main" id="{DB0DC5B3-BDB0-E60B-F1A9-F677650D519A}"/>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263346" y="204280"/>
            <a:ext cx="3691983" cy="186770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6">
            <a:extLst>
              <a:ext uri="{FF2B5EF4-FFF2-40B4-BE49-F238E27FC236}">
                <a16:creationId xmlns:a16="http://schemas.microsoft.com/office/drawing/2014/main" id="{20BDD8C7-46C4-B541-5D30-03C29CA23417}"/>
              </a:ext>
            </a:extLst>
          </p:cNvPr>
          <p:cNvSpPr>
            <a:spLocks noChangeArrowheads="1"/>
          </p:cNvSpPr>
          <p:nvPr/>
        </p:nvSpPr>
        <p:spPr bwMode="auto">
          <a:xfrm>
            <a:off x="8521429" y="2782110"/>
            <a:ext cx="176209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1029" name="Imagen 1">
            <a:extLst>
              <a:ext uri="{FF2B5EF4-FFF2-40B4-BE49-F238E27FC236}">
                <a16:creationId xmlns:a16="http://schemas.microsoft.com/office/drawing/2014/main" id="{05A00ED6-C718-2AA6-5A4E-14DAC3CEC5D7}"/>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521429" y="2782111"/>
            <a:ext cx="3429238" cy="2490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547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DC0DE0C-0F35-BAD8-68B1-03E3C2C36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9631" cy="6858000"/>
          </a:xfrm>
          <a:prstGeom prst="rect">
            <a:avLst/>
          </a:prstGeom>
        </p:spPr>
      </p:pic>
      <p:sp>
        <p:nvSpPr>
          <p:cNvPr id="2" name="Título 1">
            <a:extLst>
              <a:ext uri="{FF2B5EF4-FFF2-40B4-BE49-F238E27FC236}">
                <a16:creationId xmlns:a16="http://schemas.microsoft.com/office/drawing/2014/main" id="{2568AB7B-F63A-2DDC-E09B-C45CAD555987}"/>
              </a:ext>
            </a:extLst>
          </p:cNvPr>
          <p:cNvSpPr>
            <a:spLocks noGrp="1"/>
          </p:cNvSpPr>
          <p:nvPr>
            <p:ph type="ctrTitle"/>
          </p:nvPr>
        </p:nvSpPr>
        <p:spPr>
          <a:xfrm>
            <a:off x="856517" y="2362981"/>
            <a:ext cx="9144000" cy="1287520"/>
          </a:xfrm>
        </p:spPr>
        <p:txBody>
          <a:bodyPr>
            <a:noAutofit/>
          </a:bodyPr>
          <a:lstStyle/>
          <a:p>
            <a:r>
              <a:rPr lang="es-MX" sz="3600" b="1" dirty="0">
                <a:latin typeface="Verdana" pitchFamily="34" charset="0"/>
                <a:ea typeface="Verdana" pitchFamily="34" charset="0"/>
                <a:cs typeface="Verdana" pitchFamily="34" charset="0"/>
              </a:rPr>
              <a:t>FORMATOS DE BITÁCORAS AUTORIZADAS</a:t>
            </a:r>
            <a:endParaRPr lang="es-MX" sz="3600" b="1" dirty="0">
              <a:solidFill>
                <a:schemeClr val="tx1">
                  <a:lumMod val="85000"/>
                  <a:lumOff val="15000"/>
                </a:schemeClr>
              </a:solidFill>
              <a:latin typeface="Verdana" panose="020B0604030504040204" pitchFamily="34" charset="0"/>
              <a:ea typeface="Verdana" panose="020B0604030504040204" pitchFamily="34" charset="0"/>
            </a:endParaRPr>
          </a:p>
        </p:txBody>
      </p:sp>
      <p:pic>
        <p:nvPicPr>
          <p:cNvPr id="12" name="Gráfico 11">
            <a:extLst>
              <a:ext uri="{FF2B5EF4-FFF2-40B4-BE49-F238E27FC236}">
                <a16:creationId xmlns:a16="http://schemas.microsoft.com/office/drawing/2014/main" id="{8A4A9C3F-2EF6-558F-19FB-8ADB27CEC9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2923" y="886031"/>
            <a:ext cx="4046725" cy="844491"/>
          </a:xfrm>
          <a:prstGeom prst="rect">
            <a:avLst/>
          </a:prstGeom>
        </p:spPr>
      </p:pic>
      <p:pic>
        <p:nvPicPr>
          <p:cNvPr id="14" name="Gráfico 13">
            <a:extLst>
              <a:ext uri="{FF2B5EF4-FFF2-40B4-BE49-F238E27FC236}">
                <a16:creationId xmlns:a16="http://schemas.microsoft.com/office/drawing/2014/main" id="{086F8C8D-D162-2D7F-7FF2-29B628A6113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9704" t="38810" r="5895" b="30091"/>
          <a:stretch/>
        </p:blipFill>
        <p:spPr>
          <a:xfrm>
            <a:off x="4386402" y="4529996"/>
            <a:ext cx="2599765" cy="1053878"/>
          </a:xfrm>
          <a:prstGeom prst="rect">
            <a:avLst/>
          </a:prstGeom>
        </p:spPr>
      </p:pic>
    </p:spTree>
    <p:extLst>
      <p:ext uri="{BB962C8B-B14F-4D97-AF65-F5344CB8AC3E}">
        <p14:creationId xmlns:p14="http://schemas.microsoft.com/office/powerpoint/2010/main" val="18194342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3" name="Picture 2">
            <a:extLst>
              <a:ext uri="{FF2B5EF4-FFF2-40B4-BE49-F238E27FC236}">
                <a16:creationId xmlns:a16="http://schemas.microsoft.com/office/drawing/2014/main" id="{35B03BD0-8210-CFC4-0F27-F87FDA3409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492" y="327371"/>
            <a:ext cx="3313832" cy="5063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36C29AD0-8C87-C785-48E0-E0FE588D59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5424" y="327371"/>
            <a:ext cx="3169727" cy="132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a:extLst>
              <a:ext uri="{FF2B5EF4-FFF2-40B4-BE49-F238E27FC236}">
                <a16:creationId xmlns:a16="http://schemas.microsoft.com/office/drawing/2014/main" id="{DB7CB6A4-EEA7-BCFF-2F09-0BC37F70E2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25424" y="1653412"/>
            <a:ext cx="3169727" cy="3737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a:extLst>
              <a:ext uri="{FF2B5EF4-FFF2-40B4-BE49-F238E27FC236}">
                <a16:creationId xmlns:a16="http://schemas.microsoft.com/office/drawing/2014/main" id="{7A4BFECA-80C9-2329-41E3-328342D4BE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29171" y="327371"/>
            <a:ext cx="3591341" cy="15986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39CB179A-CF6F-8C1C-31F4-010B6545073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43165" y="2099823"/>
            <a:ext cx="3577347" cy="200754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5BD14391-A8D7-EBED-C7FB-1C97415CA46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43164" y="4281139"/>
            <a:ext cx="3577347" cy="2007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79352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531245" y="0"/>
            <a:ext cx="9165609" cy="7180157"/>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5" name="Rectangle 2">
            <a:extLst>
              <a:ext uri="{FF2B5EF4-FFF2-40B4-BE49-F238E27FC236}">
                <a16:creationId xmlns:a16="http://schemas.microsoft.com/office/drawing/2014/main" id="{232C277A-D0F8-69D6-0DBD-FF2D4E5E677D}"/>
              </a:ext>
            </a:extLst>
          </p:cNvPr>
          <p:cNvSpPr>
            <a:spLocks noChangeArrowheads="1"/>
          </p:cNvSpPr>
          <p:nvPr/>
        </p:nvSpPr>
        <p:spPr bwMode="auto">
          <a:xfrm>
            <a:off x="8346332" y="14694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8" name="Rectangle 4">
            <a:extLst>
              <a:ext uri="{FF2B5EF4-FFF2-40B4-BE49-F238E27FC236}">
                <a16:creationId xmlns:a16="http://schemas.microsoft.com/office/drawing/2014/main" id="{1CC2C7DE-D170-981A-7A6C-D1CD96105E45}"/>
              </a:ext>
            </a:extLst>
          </p:cNvPr>
          <p:cNvSpPr>
            <a:spLocks noChangeArrowheads="1"/>
          </p:cNvSpPr>
          <p:nvPr/>
        </p:nvSpPr>
        <p:spPr bwMode="auto">
          <a:xfrm>
            <a:off x="8364098" y="2484032"/>
            <a:ext cx="1572847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sp>
        <p:nvSpPr>
          <p:cNvPr id="3" name="1 CuadroTexto">
            <a:extLst>
              <a:ext uri="{FF2B5EF4-FFF2-40B4-BE49-F238E27FC236}">
                <a16:creationId xmlns:a16="http://schemas.microsoft.com/office/drawing/2014/main" id="{0FE4E16B-B2B4-3044-9D01-A4921609B0E2}"/>
              </a:ext>
            </a:extLst>
          </p:cNvPr>
          <p:cNvSpPr txBox="1"/>
          <p:nvPr/>
        </p:nvSpPr>
        <p:spPr>
          <a:xfrm>
            <a:off x="8508829" y="3677297"/>
            <a:ext cx="3683171" cy="1015663"/>
          </a:xfrm>
          <a:prstGeom prst="rect">
            <a:avLst/>
          </a:prstGeom>
          <a:noFill/>
        </p:spPr>
        <p:txBody>
          <a:bodyPr wrap="square" rtlCol="0">
            <a:spAutoFit/>
          </a:bodyPr>
          <a:lstStyle/>
          <a:p>
            <a:r>
              <a:rPr lang="es-MX" sz="1200" b="1" dirty="0">
                <a:latin typeface="Verdana" panose="020B0604030504040204" pitchFamily="34" charset="0"/>
                <a:ea typeface="Verdana" panose="020B0604030504040204" pitchFamily="34" charset="0"/>
              </a:rPr>
              <a:t>Maestra María Dolores Carrasco Zamora</a:t>
            </a:r>
          </a:p>
          <a:p>
            <a:r>
              <a:rPr lang="es-MX" sz="1200" dirty="0">
                <a:latin typeface="Verdana" panose="020B0604030504040204" pitchFamily="34" charset="0"/>
                <a:ea typeface="Verdana" panose="020B0604030504040204" pitchFamily="34" charset="0"/>
              </a:rPr>
              <a:t>Coordinadora Estatal de Calidad en Salud.</a:t>
            </a:r>
          </a:p>
          <a:p>
            <a:r>
              <a:rPr lang="es-MX" sz="1200" dirty="0">
                <a:latin typeface="Verdana" panose="020B0604030504040204" pitchFamily="34" charset="0"/>
                <a:ea typeface="Verdana" panose="020B0604030504040204" pitchFamily="34" charset="0"/>
              </a:rPr>
              <a:t>ccalidadveracruz2020@gmail.com</a:t>
            </a:r>
          </a:p>
          <a:p>
            <a:r>
              <a:rPr lang="es-MX" sz="1200" dirty="0">
                <a:latin typeface="Verdana" panose="020B0604030504040204" pitchFamily="34" charset="0"/>
                <a:ea typeface="Verdana" panose="020B0604030504040204" pitchFamily="34" charset="0"/>
              </a:rPr>
              <a:t>Teléfono Celular: 2221262058.                                  Teléfono Oficina: 2288199622.</a:t>
            </a:r>
          </a:p>
        </p:txBody>
      </p:sp>
      <p:sp>
        <p:nvSpPr>
          <p:cNvPr id="6" name="8 CuadroTexto">
            <a:extLst>
              <a:ext uri="{FF2B5EF4-FFF2-40B4-BE49-F238E27FC236}">
                <a16:creationId xmlns:a16="http://schemas.microsoft.com/office/drawing/2014/main" id="{B7B65A06-177B-EEB8-F8B5-62D82E2CE321}"/>
              </a:ext>
            </a:extLst>
          </p:cNvPr>
          <p:cNvSpPr txBox="1"/>
          <p:nvPr/>
        </p:nvSpPr>
        <p:spPr>
          <a:xfrm>
            <a:off x="8634363" y="5003947"/>
            <a:ext cx="3960440" cy="1015663"/>
          </a:xfrm>
          <a:prstGeom prst="rect">
            <a:avLst/>
          </a:prstGeom>
          <a:noFill/>
        </p:spPr>
        <p:txBody>
          <a:bodyPr wrap="square" rtlCol="0">
            <a:spAutoFit/>
          </a:bodyPr>
          <a:lstStyle/>
          <a:p>
            <a:r>
              <a:rPr lang="es-MX" sz="1200" b="1" dirty="0">
                <a:latin typeface="Verdana" panose="020B0604030504040204" pitchFamily="34" charset="0"/>
                <a:ea typeface="Verdana" panose="020B0604030504040204" pitchFamily="34" charset="0"/>
              </a:rPr>
              <a:t>Arq. Luis Alvarado González</a:t>
            </a:r>
          </a:p>
          <a:p>
            <a:r>
              <a:rPr lang="es-MX" sz="1200" dirty="0">
                <a:latin typeface="Verdana" panose="020B0604030504040204" pitchFamily="34" charset="0"/>
                <a:ea typeface="Verdana" panose="020B0604030504040204" pitchFamily="34" charset="0"/>
              </a:rPr>
              <a:t>Gestor de Calidad en Salud Área  de Infraestructura.</a:t>
            </a:r>
          </a:p>
          <a:p>
            <a:r>
              <a:rPr lang="es-MX" sz="1200" dirty="0">
                <a:latin typeface="Verdana" panose="020B0604030504040204" pitchFamily="34" charset="0"/>
                <a:ea typeface="Verdana" panose="020B0604030504040204" pitchFamily="34" charset="0"/>
              </a:rPr>
              <a:t>luisalvardo@yahoo.com.mx</a:t>
            </a:r>
          </a:p>
          <a:p>
            <a:r>
              <a:rPr lang="es-MX" sz="1200" dirty="0">
                <a:latin typeface="Verdana" panose="020B0604030504040204" pitchFamily="34" charset="0"/>
                <a:ea typeface="Verdana" panose="020B0604030504040204" pitchFamily="34" charset="0"/>
              </a:rPr>
              <a:t>Teléfono Celular: 2281207891</a:t>
            </a:r>
          </a:p>
        </p:txBody>
      </p:sp>
      <p:sp>
        <p:nvSpPr>
          <p:cNvPr id="9" name="Rectangle 4">
            <a:extLst>
              <a:ext uri="{FF2B5EF4-FFF2-40B4-BE49-F238E27FC236}">
                <a16:creationId xmlns:a16="http://schemas.microsoft.com/office/drawing/2014/main" id="{B41776BE-F8F3-1C70-723E-4517C4AA2F74}"/>
              </a:ext>
            </a:extLst>
          </p:cNvPr>
          <p:cNvSpPr>
            <a:spLocks noChangeArrowheads="1"/>
          </p:cNvSpPr>
          <p:nvPr/>
        </p:nvSpPr>
        <p:spPr bwMode="auto">
          <a:xfrm>
            <a:off x="8346332" y="81578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11" name="Rectangle 6">
            <a:extLst>
              <a:ext uri="{FF2B5EF4-FFF2-40B4-BE49-F238E27FC236}">
                <a16:creationId xmlns:a16="http://schemas.microsoft.com/office/drawing/2014/main" id="{82F276CC-B9D7-05AE-0265-8059EE091B36}"/>
              </a:ext>
            </a:extLst>
          </p:cNvPr>
          <p:cNvSpPr>
            <a:spLocks noChangeArrowheads="1"/>
          </p:cNvSpPr>
          <p:nvPr/>
        </p:nvSpPr>
        <p:spPr bwMode="auto">
          <a:xfrm>
            <a:off x="8508829" y="197655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12" name="Gráfico 12">
            <a:extLst>
              <a:ext uri="{FF2B5EF4-FFF2-40B4-BE49-F238E27FC236}">
                <a16:creationId xmlns:a16="http://schemas.microsoft.com/office/drawing/2014/main" id="{E574FEE8-AF2E-F255-7204-CE5D21AB61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5047" y="664148"/>
            <a:ext cx="3969404" cy="608269"/>
          </a:xfrm>
          <a:prstGeom prst="rect">
            <a:avLst/>
          </a:prstGeom>
        </p:spPr>
      </p:pic>
      <p:sp>
        <p:nvSpPr>
          <p:cNvPr id="14" name="CuadroTexto 13">
            <a:extLst>
              <a:ext uri="{FF2B5EF4-FFF2-40B4-BE49-F238E27FC236}">
                <a16:creationId xmlns:a16="http://schemas.microsoft.com/office/drawing/2014/main" id="{AF75BFA7-0710-8AC2-E120-CB9D72E5D12F}"/>
              </a:ext>
            </a:extLst>
          </p:cNvPr>
          <p:cNvSpPr txBox="1"/>
          <p:nvPr/>
        </p:nvSpPr>
        <p:spPr>
          <a:xfrm>
            <a:off x="8038290" y="2920651"/>
            <a:ext cx="4066161" cy="369332"/>
          </a:xfrm>
          <a:prstGeom prst="rect">
            <a:avLst/>
          </a:prstGeom>
          <a:noFill/>
        </p:spPr>
        <p:txBody>
          <a:bodyPr wrap="square" rtlCol="0">
            <a:spAutoFit/>
          </a:bodyPr>
          <a:lstStyle/>
          <a:p>
            <a:r>
              <a:rPr lang="es-MX" dirty="0">
                <a:latin typeface="Verdana" panose="020B0604030504040204" pitchFamily="34" charset="0"/>
                <a:ea typeface="Verdana" panose="020B0604030504040204" pitchFamily="34" charset="0"/>
                <a:cs typeface="Verdana" panose="020B0604030504040204" pitchFamily="34" charset="0"/>
              </a:rPr>
              <a:t>Coordinación de Calidad en Salud</a:t>
            </a:r>
          </a:p>
        </p:txBody>
      </p:sp>
      <p:sp>
        <p:nvSpPr>
          <p:cNvPr id="4" name="Rectangle 2">
            <a:extLst>
              <a:ext uri="{FF2B5EF4-FFF2-40B4-BE49-F238E27FC236}">
                <a16:creationId xmlns:a16="http://schemas.microsoft.com/office/drawing/2014/main" id="{CF906F2B-A0B4-3088-741E-8963B7625D82}"/>
              </a:ext>
            </a:extLst>
          </p:cNvPr>
          <p:cNvSpPr>
            <a:spLocks noChangeArrowheads="1"/>
          </p:cNvSpPr>
          <p:nvPr/>
        </p:nvSpPr>
        <p:spPr bwMode="auto">
          <a:xfrm>
            <a:off x="9104877" y="1344587"/>
            <a:ext cx="593013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2049" name="Imagen 7">
            <a:extLst>
              <a:ext uri="{FF2B5EF4-FFF2-40B4-BE49-F238E27FC236}">
                <a16:creationId xmlns:a16="http://schemas.microsoft.com/office/drawing/2014/main" id="{AA31BA33-BC67-C9E3-0610-D876A1F1DA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0020" y="3666891"/>
            <a:ext cx="1995244" cy="149488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4">
            <a:extLst>
              <a:ext uri="{FF2B5EF4-FFF2-40B4-BE49-F238E27FC236}">
                <a16:creationId xmlns:a16="http://schemas.microsoft.com/office/drawing/2014/main" id="{D487402B-612B-D209-9413-30B247715E7E}"/>
              </a:ext>
            </a:extLst>
          </p:cNvPr>
          <p:cNvSpPr>
            <a:spLocks noChangeArrowheads="1"/>
          </p:cNvSpPr>
          <p:nvPr/>
        </p:nvSpPr>
        <p:spPr bwMode="auto">
          <a:xfrm flipV="1">
            <a:off x="15483" y="-161807"/>
            <a:ext cx="1200097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endParaRPr lang="es-MX"/>
          </a:p>
        </p:txBody>
      </p:sp>
      <p:pic>
        <p:nvPicPr>
          <p:cNvPr id="2051" name="Imagen 8">
            <a:extLst>
              <a:ext uri="{FF2B5EF4-FFF2-40B4-BE49-F238E27FC236}">
                <a16:creationId xmlns:a16="http://schemas.microsoft.com/office/drawing/2014/main" id="{E1305675-CDEB-79DB-52D5-1A99EE23CF51}"/>
              </a:ext>
            </a:extLst>
          </p:cNvPr>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319660" y="337941"/>
            <a:ext cx="6375604" cy="2999613"/>
          </a:xfrm>
          <a:prstGeom prst="rect">
            <a:avLst/>
          </a:prstGeom>
          <a:noFill/>
          <a:extLst>
            <a:ext uri="{909E8E84-426E-40DD-AFC4-6F175D3DCCD1}">
              <a14:hiddenFill xmlns:a14="http://schemas.microsoft.com/office/drawing/2010/main">
                <a:solidFill>
                  <a:srgbClr val="FFFFFF"/>
                </a:solidFill>
              </a14:hiddenFill>
            </a:ext>
          </a:extLst>
        </p:spPr>
      </p:pic>
      <p:sp>
        <p:nvSpPr>
          <p:cNvPr id="16" name="CuadroTexto 15">
            <a:extLst>
              <a:ext uri="{FF2B5EF4-FFF2-40B4-BE49-F238E27FC236}">
                <a16:creationId xmlns:a16="http://schemas.microsoft.com/office/drawing/2014/main" id="{74668BF6-7917-84A6-028F-1E643D4D7AAC}"/>
              </a:ext>
            </a:extLst>
          </p:cNvPr>
          <p:cNvSpPr txBox="1"/>
          <p:nvPr/>
        </p:nvSpPr>
        <p:spPr>
          <a:xfrm>
            <a:off x="439838" y="3568018"/>
            <a:ext cx="3683171" cy="1200329"/>
          </a:xfrm>
          <a:prstGeom prst="rect">
            <a:avLst/>
          </a:prstGeom>
          <a:noFill/>
        </p:spPr>
        <p:txBody>
          <a:bodyPr wrap="square" rtlCol="0">
            <a:spAutoFit/>
          </a:bodyPr>
          <a:lstStyle/>
          <a:p>
            <a:pPr algn="ctr"/>
            <a:r>
              <a:rPr lang="es-MX" i="1" dirty="0">
                <a:latin typeface="Baskerville" panose="02020502070401020303" pitchFamily="18" charset="0"/>
                <a:ea typeface="Baskerville" panose="02020502070401020303" pitchFamily="18" charset="0"/>
              </a:rPr>
              <a:t>“Hay una fuerza motriz más poderosa</a:t>
            </a:r>
          </a:p>
          <a:p>
            <a:pPr algn="ctr"/>
            <a:r>
              <a:rPr lang="es-MX" i="1" dirty="0">
                <a:latin typeface="Baskerville" panose="02020502070401020303" pitchFamily="18" charset="0"/>
                <a:ea typeface="Baskerville" panose="02020502070401020303" pitchFamily="18" charset="0"/>
              </a:rPr>
              <a:t>Que el vapor, la electricidad y la energía atómica… Esa fuerza es la voluntad” (Albert Einstein)</a:t>
            </a:r>
          </a:p>
        </p:txBody>
      </p:sp>
    </p:spTree>
    <p:extLst>
      <p:ext uri="{BB962C8B-B14F-4D97-AF65-F5344CB8AC3E}">
        <p14:creationId xmlns:p14="http://schemas.microsoft.com/office/powerpoint/2010/main" val="894888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DC0DE0C-0F35-BAD8-68B1-03E3C2C36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ítulo 1">
            <a:extLst>
              <a:ext uri="{FF2B5EF4-FFF2-40B4-BE49-F238E27FC236}">
                <a16:creationId xmlns:a16="http://schemas.microsoft.com/office/drawing/2014/main" id="{2568AB7B-F63A-2DDC-E09B-C45CAD555987}"/>
              </a:ext>
            </a:extLst>
          </p:cNvPr>
          <p:cNvSpPr>
            <a:spLocks noGrp="1"/>
          </p:cNvSpPr>
          <p:nvPr>
            <p:ph type="ctrTitle"/>
          </p:nvPr>
        </p:nvSpPr>
        <p:spPr>
          <a:xfrm>
            <a:off x="642570" y="2470767"/>
            <a:ext cx="9144000" cy="844491"/>
          </a:xfrm>
        </p:spPr>
        <p:txBody>
          <a:bodyPr>
            <a:normAutofit fontScale="90000"/>
          </a:bodyPr>
          <a:lstStyle/>
          <a:p>
            <a:r>
              <a:rPr lang="es-ES" sz="5400" b="1" dirty="0">
                <a:solidFill>
                  <a:schemeClr val="tx1">
                    <a:lumMod val="85000"/>
                    <a:lumOff val="15000"/>
                  </a:schemeClr>
                </a:solidFill>
                <a:latin typeface="Verdana" panose="020B0604030504040204" pitchFamily="34" charset="0"/>
                <a:ea typeface="Verdana" panose="020B0604030504040204" pitchFamily="34" charset="0"/>
              </a:rPr>
              <a:t>QUE ES LA BITÁCORA???</a:t>
            </a:r>
            <a:endParaRPr lang="es-MX" sz="5400" b="1" dirty="0">
              <a:solidFill>
                <a:schemeClr val="tx1">
                  <a:lumMod val="85000"/>
                  <a:lumOff val="15000"/>
                </a:schemeClr>
              </a:solidFill>
              <a:latin typeface="Verdana" panose="020B0604030504040204" pitchFamily="34" charset="0"/>
              <a:ea typeface="Verdana" panose="020B0604030504040204" pitchFamily="34" charset="0"/>
            </a:endParaRPr>
          </a:p>
        </p:txBody>
      </p:sp>
      <p:pic>
        <p:nvPicPr>
          <p:cNvPr id="12" name="Gráfico 11">
            <a:extLst>
              <a:ext uri="{FF2B5EF4-FFF2-40B4-BE49-F238E27FC236}">
                <a16:creationId xmlns:a16="http://schemas.microsoft.com/office/drawing/2014/main" id="{8A4A9C3F-2EF6-558F-19FB-8ADB27CEC9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2923" y="886031"/>
            <a:ext cx="4046725" cy="844491"/>
          </a:xfrm>
          <a:prstGeom prst="rect">
            <a:avLst/>
          </a:prstGeom>
        </p:spPr>
      </p:pic>
      <p:pic>
        <p:nvPicPr>
          <p:cNvPr id="14" name="Gráfico 13">
            <a:extLst>
              <a:ext uri="{FF2B5EF4-FFF2-40B4-BE49-F238E27FC236}">
                <a16:creationId xmlns:a16="http://schemas.microsoft.com/office/drawing/2014/main" id="{086F8C8D-D162-2D7F-7FF2-29B628A6113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9704" t="38810" r="5895" b="30091"/>
          <a:stretch/>
        </p:blipFill>
        <p:spPr>
          <a:xfrm>
            <a:off x="4386402" y="4529996"/>
            <a:ext cx="2599765" cy="1053878"/>
          </a:xfrm>
          <a:prstGeom prst="rect">
            <a:avLst/>
          </a:prstGeom>
        </p:spPr>
      </p:pic>
    </p:spTree>
    <p:extLst>
      <p:ext uri="{BB962C8B-B14F-4D97-AF65-F5344CB8AC3E}">
        <p14:creationId xmlns:p14="http://schemas.microsoft.com/office/powerpoint/2010/main" val="2539591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4" name="Rectangle 2">
            <a:extLst>
              <a:ext uri="{FF2B5EF4-FFF2-40B4-BE49-F238E27FC236}">
                <a16:creationId xmlns:a16="http://schemas.microsoft.com/office/drawing/2014/main" id="{9B6322B3-DD69-BCE9-B967-80447560B28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10" name="CuadroTexto 9">
            <a:extLst>
              <a:ext uri="{FF2B5EF4-FFF2-40B4-BE49-F238E27FC236}">
                <a16:creationId xmlns:a16="http://schemas.microsoft.com/office/drawing/2014/main" id="{5426DE14-94C9-2081-0A0A-1AEFBBBCEBBD}"/>
              </a:ext>
            </a:extLst>
          </p:cNvPr>
          <p:cNvSpPr txBox="1"/>
          <p:nvPr/>
        </p:nvSpPr>
        <p:spPr>
          <a:xfrm>
            <a:off x="316149" y="886147"/>
            <a:ext cx="6708765" cy="4247317"/>
          </a:xfrm>
          <a:prstGeom prst="rect">
            <a:avLst/>
          </a:prstGeom>
          <a:noFill/>
        </p:spPr>
        <p:txBody>
          <a:bodyPr wrap="square">
            <a:spAutoFit/>
          </a:bodyPr>
          <a:lstStyle/>
          <a:p>
            <a:pPr algn="just"/>
            <a:r>
              <a:rPr lang="es-MX" sz="1800" b="1" dirty="0">
                <a:latin typeface="Verdana" panose="020B0604030504040204" pitchFamily="34" charset="0"/>
                <a:ea typeface="Verdana" panose="020B0604030504040204" pitchFamily="34" charset="0"/>
                <a:cs typeface="Verdana" panose="020B0604030504040204" pitchFamily="34" charset="0"/>
              </a:rPr>
              <a:t>*</a:t>
            </a:r>
            <a:r>
              <a:rPr lang="es-MX" sz="2000" b="1" dirty="0">
                <a:latin typeface="Verdana" panose="020B0604030504040204" pitchFamily="34" charset="0"/>
                <a:ea typeface="Verdana" panose="020B0604030504040204" pitchFamily="34" charset="0"/>
                <a:cs typeface="Verdana" panose="020B0604030504040204" pitchFamily="34" charset="0"/>
              </a:rPr>
              <a:t>Bitácora:</a:t>
            </a:r>
            <a:r>
              <a:rPr lang="es-MX" sz="2000" dirty="0">
                <a:latin typeface="Verdana" panose="020B0604030504040204" pitchFamily="34" charset="0"/>
                <a:ea typeface="Verdana" panose="020B0604030504040204" pitchFamily="34" charset="0"/>
                <a:cs typeface="Verdana" panose="020B0604030504040204" pitchFamily="34" charset="0"/>
              </a:rPr>
              <a:t> Es el instrumento técnico legal que </a:t>
            </a:r>
            <a:r>
              <a:rPr lang="es-MX" sz="2000" b="1" dirty="0">
                <a:latin typeface="Verdana" panose="020B0604030504040204" pitchFamily="34" charset="0"/>
                <a:ea typeface="Verdana" panose="020B0604030504040204" pitchFamily="34" charset="0"/>
                <a:cs typeface="Verdana" panose="020B0604030504040204" pitchFamily="34" charset="0"/>
              </a:rPr>
              <a:t>constituye el medio de comunicación entre </a:t>
            </a:r>
            <a:r>
              <a:rPr lang="es-MX" sz="2000" dirty="0">
                <a:latin typeface="Verdana" panose="020B0604030504040204" pitchFamily="34" charset="0"/>
                <a:ea typeface="Verdana" panose="020B0604030504040204" pitchFamily="34" charset="0"/>
                <a:cs typeface="Verdana" panose="020B0604030504040204" pitchFamily="34" charset="0"/>
              </a:rPr>
              <a:t>las partes que formalizan los contratos, </a:t>
            </a:r>
            <a:r>
              <a:rPr lang="es-MX" sz="2000" b="1" dirty="0">
                <a:latin typeface="Verdana" panose="020B0604030504040204" pitchFamily="34" charset="0"/>
                <a:ea typeface="Verdana" panose="020B0604030504040204" pitchFamily="34" charset="0"/>
                <a:cs typeface="Verdana" panose="020B0604030504040204" pitchFamily="34" charset="0"/>
              </a:rPr>
              <a:t>en el cual se registran los asuntos y eventos importantes que se presenten durante la ejecución de los trabajos</a:t>
            </a:r>
            <a:r>
              <a:rPr lang="es-MX" sz="2000" dirty="0">
                <a:latin typeface="Verdana" panose="020B0604030504040204" pitchFamily="34" charset="0"/>
                <a:ea typeface="Verdana" panose="020B0604030504040204" pitchFamily="34" charset="0"/>
                <a:cs typeface="Verdana" panose="020B0604030504040204" pitchFamily="34" charset="0"/>
              </a:rPr>
              <a:t>, ya sea a través de medios remotos de comunicación electrónica, caso en el cual se denominará Bitácora Electrónica…</a:t>
            </a:r>
          </a:p>
          <a:p>
            <a:pPr algn="just"/>
            <a:endParaRPr lang="es-MX" sz="2000" dirty="0">
              <a:latin typeface="Verdana" panose="020B0604030504040204" pitchFamily="34" charset="0"/>
              <a:ea typeface="Verdana" panose="020B0604030504040204" pitchFamily="34" charset="0"/>
              <a:cs typeface="Verdana" panose="020B0604030504040204" pitchFamily="34" charset="0"/>
            </a:endParaRPr>
          </a:p>
          <a:p>
            <a:pPr algn="just"/>
            <a:r>
              <a:rPr lang="es-MX" sz="2000" dirty="0">
                <a:latin typeface="Verdana" panose="020B0604030504040204" pitchFamily="34" charset="0"/>
                <a:ea typeface="Verdana" panose="020B0604030504040204" pitchFamily="34" charset="0"/>
                <a:cs typeface="Verdana" panose="020B0604030504040204" pitchFamily="34" charset="0"/>
              </a:rPr>
              <a:t>El uso de la Bitácora </a:t>
            </a:r>
            <a:r>
              <a:rPr lang="es-MX" sz="2000" b="1" dirty="0">
                <a:latin typeface="Verdana" panose="020B0604030504040204" pitchFamily="34" charset="0"/>
                <a:ea typeface="Verdana" panose="020B0604030504040204" pitchFamily="34" charset="0"/>
                <a:cs typeface="Verdana" panose="020B0604030504040204" pitchFamily="34" charset="0"/>
              </a:rPr>
              <a:t>es obligatorio </a:t>
            </a:r>
            <a:r>
              <a:rPr lang="es-MX" sz="2000" dirty="0">
                <a:latin typeface="Verdana" panose="020B0604030504040204" pitchFamily="34" charset="0"/>
                <a:ea typeface="Verdana" panose="020B0604030504040204" pitchFamily="34" charset="0"/>
                <a:cs typeface="Verdana" panose="020B0604030504040204" pitchFamily="34" charset="0"/>
              </a:rPr>
              <a:t>en cada uno de los contratos de obras públicas y </a:t>
            </a:r>
            <a:r>
              <a:rPr lang="es-MX" sz="2000" b="1" dirty="0">
                <a:latin typeface="Verdana" panose="020B0604030504040204" pitchFamily="34" charset="0"/>
                <a:ea typeface="Verdana" panose="020B0604030504040204" pitchFamily="34" charset="0"/>
                <a:cs typeface="Verdana" panose="020B0604030504040204" pitchFamily="34" charset="0"/>
              </a:rPr>
              <a:t>servicios.</a:t>
            </a:r>
          </a:p>
          <a:p>
            <a:pPr algn="just"/>
            <a:endParaRPr lang="es-MX" sz="1600" dirty="0">
              <a:latin typeface="Verdana" panose="020B0604030504040204" pitchFamily="34" charset="0"/>
              <a:ea typeface="Verdana" panose="020B0604030504040204" pitchFamily="34" charset="0"/>
              <a:cs typeface="Verdana" panose="020B0604030504040204" pitchFamily="34" charset="0"/>
            </a:endParaRPr>
          </a:p>
          <a:p>
            <a:pPr algn="just"/>
            <a:r>
              <a:rPr lang="es-MX" sz="800" b="1" dirty="0">
                <a:latin typeface="Verdana" panose="020B0604030504040204" pitchFamily="34" charset="0"/>
                <a:ea typeface="Verdana" panose="020B0604030504040204" pitchFamily="34" charset="0"/>
                <a:cs typeface="Verdana" panose="020B0604030504040204" pitchFamily="34" charset="0"/>
              </a:rPr>
              <a:t>Fuente: *REGLAMENTO DE LA LEY DE OBRAS PÚBLICAS Y SERVICIOS RELACIONADOS CON LAS MISMAS</a:t>
            </a:r>
            <a:r>
              <a:rPr lang="es-MX" sz="800" dirty="0">
                <a:latin typeface="Verdana" panose="020B0604030504040204" pitchFamily="34" charset="0"/>
                <a:ea typeface="Verdana" panose="020B0604030504040204" pitchFamily="34" charset="0"/>
                <a:cs typeface="Verdana" panose="020B0604030504040204" pitchFamily="34" charset="0"/>
              </a:rPr>
              <a:t>. Publicado </a:t>
            </a:r>
          </a:p>
          <a:p>
            <a:pPr algn="just"/>
            <a:r>
              <a:rPr lang="es-MX" sz="800" dirty="0">
                <a:latin typeface="Verdana" panose="020B0604030504040204" pitchFamily="34" charset="0"/>
                <a:ea typeface="Verdana" panose="020B0604030504040204" pitchFamily="34" charset="0"/>
                <a:cs typeface="Verdana" panose="020B0604030504040204" pitchFamily="34" charset="0"/>
              </a:rPr>
              <a:t>en el Diario Oficial de la Federación el 28 de julio de 2010.Texto vigente.</a:t>
            </a:r>
          </a:p>
          <a:p>
            <a:pPr algn="just"/>
            <a:endParaRPr lang="es-MX" dirty="0"/>
          </a:p>
        </p:txBody>
      </p:sp>
      <p:sp>
        <p:nvSpPr>
          <p:cNvPr id="2" name="Rectangle 2">
            <a:extLst>
              <a:ext uri="{FF2B5EF4-FFF2-40B4-BE49-F238E27FC236}">
                <a16:creationId xmlns:a16="http://schemas.microsoft.com/office/drawing/2014/main" id="{EF535545-07B9-C239-4CAE-BB5424648A9B}"/>
              </a:ext>
            </a:extLst>
          </p:cNvPr>
          <p:cNvSpPr>
            <a:spLocks noChangeArrowheads="1"/>
          </p:cNvSpPr>
          <p:nvPr/>
        </p:nvSpPr>
        <p:spPr bwMode="auto">
          <a:xfrm>
            <a:off x="8404698" y="886146"/>
            <a:ext cx="1833628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2049" name="Imagen 6">
            <a:extLst>
              <a:ext uri="{FF2B5EF4-FFF2-40B4-BE49-F238E27FC236}">
                <a16:creationId xmlns:a16="http://schemas.microsoft.com/office/drawing/2014/main" id="{160560BE-FFF5-08FA-F6DD-64000B11F39F}"/>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404698" y="886146"/>
            <a:ext cx="3338688" cy="19445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a:extLst>
              <a:ext uri="{FF2B5EF4-FFF2-40B4-BE49-F238E27FC236}">
                <a16:creationId xmlns:a16="http://schemas.microsoft.com/office/drawing/2014/main" id="{0430D590-8A21-E1DD-5887-D0702ECE5437}"/>
              </a:ext>
            </a:extLst>
          </p:cNvPr>
          <p:cNvSpPr>
            <a:spLocks noChangeArrowheads="1"/>
          </p:cNvSpPr>
          <p:nvPr/>
        </p:nvSpPr>
        <p:spPr bwMode="auto">
          <a:xfrm>
            <a:off x="8403936" y="3354157"/>
            <a:ext cx="2044808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sp>
        <p:nvSpPr>
          <p:cNvPr id="5" name="Rectangle 6">
            <a:extLst>
              <a:ext uri="{FF2B5EF4-FFF2-40B4-BE49-F238E27FC236}">
                <a16:creationId xmlns:a16="http://schemas.microsoft.com/office/drawing/2014/main" id="{C6F3A71B-C71C-996F-FAE6-D3CBBE38FE40}"/>
              </a:ext>
            </a:extLst>
          </p:cNvPr>
          <p:cNvSpPr>
            <a:spLocks noChangeArrowheads="1"/>
          </p:cNvSpPr>
          <p:nvPr/>
        </p:nvSpPr>
        <p:spPr bwMode="auto">
          <a:xfrm>
            <a:off x="8403935" y="3239310"/>
            <a:ext cx="174812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2053" name="Imagen 14">
            <a:extLst>
              <a:ext uri="{FF2B5EF4-FFF2-40B4-BE49-F238E27FC236}">
                <a16:creationId xmlns:a16="http://schemas.microsoft.com/office/drawing/2014/main" id="{1E3DF255-61D1-6E58-80CA-D9D2C563951A}"/>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t="26810" b="27203"/>
          <a:stretch>
            <a:fillRect/>
          </a:stretch>
        </p:blipFill>
        <p:spPr bwMode="auto">
          <a:xfrm>
            <a:off x="8393352" y="3890137"/>
            <a:ext cx="3482499" cy="2081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23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4" name="Rectangle 2">
            <a:extLst>
              <a:ext uri="{FF2B5EF4-FFF2-40B4-BE49-F238E27FC236}">
                <a16:creationId xmlns:a16="http://schemas.microsoft.com/office/drawing/2014/main" id="{9B6322B3-DD69-BCE9-B967-80447560B28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3" name="CuadroTexto 2">
            <a:extLst>
              <a:ext uri="{FF2B5EF4-FFF2-40B4-BE49-F238E27FC236}">
                <a16:creationId xmlns:a16="http://schemas.microsoft.com/office/drawing/2014/main" id="{C6E0CB7B-369F-A408-94AC-DE38937C6A76}"/>
              </a:ext>
            </a:extLst>
          </p:cNvPr>
          <p:cNvSpPr txBox="1"/>
          <p:nvPr/>
        </p:nvSpPr>
        <p:spPr>
          <a:xfrm>
            <a:off x="261083" y="1031947"/>
            <a:ext cx="6582403" cy="3477875"/>
          </a:xfrm>
          <a:prstGeom prst="rect">
            <a:avLst/>
          </a:prstGeom>
          <a:noFill/>
        </p:spPr>
        <p:txBody>
          <a:bodyPr wrap="square">
            <a:spAutoFit/>
          </a:bodyPr>
          <a:lstStyle/>
          <a:p>
            <a:pPr algn="just"/>
            <a:r>
              <a:rPr lang="es-MX" sz="2000" b="0" i="0" u="none" strike="noStrike" dirty="0">
                <a:solidFill>
                  <a:srgbClr val="161616"/>
                </a:solidFill>
                <a:effectLst/>
                <a:latin typeface="Verdana" panose="020B0604030504040204" pitchFamily="34" charset="0"/>
                <a:ea typeface="Verdana" panose="020B0604030504040204" pitchFamily="34" charset="0"/>
                <a:cs typeface="Verdana" panose="020B0604030504040204" pitchFamily="34" charset="0"/>
              </a:rPr>
              <a:t>La bitácora se llenará cada vez que se haga una revisión, éstas pued</a:t>
            </a:r>
            <a:r>
              <a:rPr lang="es-MX" sz="2000" i="0" u="none" strike="noStrike" dirty="0">
                <a:solidFill>
                  <a:srgbClr val="161616"/>
                </a:solidFill>
                <a:effectLst/>
                <a:latin typeface="Verdana" panose="020B0604030504040204" pitchFamily="34" charset="0"/>
                <a:ea typeface="Verdana" panose="020B0604030504040204" pitchFamily="34" charset="0"/>
                <a:cs typeface="Verdana" panose="020B0604030504040204" pitchFamily="34" charset="0"/>
              </a:rPr>
              <a:t>en</a:t>
            </a:r>
            <a:r>
              <a:rPr lang="es-MX" sz="2000" b="1" i="0" u="none" strike="noStrike" dirty="0">
                <a:solidFill>
                  <a:srgbClr val="161616"/>
                </a:solidFill>
                <a:effectLst/>
                <a:latin typeface="Verdana" panose="020B0604030504040204" pitchFamily="34" charset="0"/>
                <a:ea typeface="Verdana" panose="020B0604030504040204" pitchFamily="34" charset="0"/>
                <a:cs typeface="Verdana" panose="020B0604030504040204" pitchFamily="34" charset="0"/>
              </a:rPr>
              <a:t> </a:t>
            </a:r>
            <a:r>
              <a:rPr lang="es-MX" sz="2000" i="0" u="none" strike="noStrike" dirty="0">
                <a:solidFill>
                  <a:srgbClr val="161616"/>
                </a:solidFill>
                <a:effectLst/>
                <a:latin typeface="Verdana" panose="020B0604030504040204" pitchFamily="34" charset="0"/>
                <a:ea typeface="Verdana" panose="020B0604030504040204" pitchFamily="34" charset="0"/>
                <a:cs typeface="Verdana" panose="020B0604030504040204" pitchFamily="34" charset="0"/>
              </a:rPr>
              <a:t>ser;</a:t>
            </a:r>
            <a:r>
              <a:rPr lang="es-MX" sz="2000" b="1" i="0" u="none" strike="noStrike" dirty="0">
                <a:solidFill>
                  <a:srgbClr val="161616"/>
                </a:solidFill>
                <a:effectLst/>
                <a:latin typeface="Verdana" panose="020B0604030504040204" pitchFamily="34" charset="0"/>
                <a:ea typeface="Verdana" panose="020B0604030504040204" pitchFamily="34" charset="0"/>
                <a:cs typeface="Verdana" panose="020B0604030504040204" pitchFamily="34" charset="0"/>
              </a:rPr>
              <a:t> diarias, semanales o mensuales. </a:t>
            </a:r>
          </a:p>
          <a:p>
            <a:pPr algn="just"/>
            <a:endParaRPr lang="es-MX" sz="2000" b="1" dirty="0">
              <a:solidFill>
                <a:srgbClr val="161616"/>
              </a:solidFill>
              <a:latin typeface="Verdana" panose="020B0604030504040204" pitchFamily="34" charset="0"/>
              <a:ea typeface="Verdana" panose="020B0604030504040204" pitchFamily="34" charset="0"/>
              <a:cs typeface="Verdana" panose="020B0604030504040204" pitchFamily="34" charset="0"/>
            </a:endParaRPr>
          </a:p>
          <a:p>
            <a:pPr algn="just"/>
            <a:r>
              <a:rPr lang="es-MX" sz="2000" b="0" i="0" u="none" strike="noStrike" dirty="0">
                <a:solidFill>
                  <a:srgbClr val="161616"/>
                </a:solidFill>
                <a:effectLst/>
                <a:latin typeface="Verdana" panose="020B0604030504040204" pitchFamily="34" charset="0"/>
                <a:ea typeface="Verdana" panose="020B0604030504040204" pitchFamily="34" charset="0"/>
                <a:cs typeface="Verdana" panose="020B0604030504040204" pitchFamily="34" charset="0"/>
              </a:rPr>
              <a:t>La frecuencia dependerá de la antigüedad de la maquinaria y el uso que se le dé. </a:t>
            </a:r>
          </a:p>
          <a:p>
            <a:pPr algn="just"/>
            <a:endParaRPr lang="es-MX" sz="2000" dirty="0">
              <a:solidFill>
                <a:srgbClr val="161616"/>
              </a:solidFill>
              <a:latin typeface="Verdana" panose="020B0604030504040204" pitchFamily="34" charset="0"/>
              <a:ea typeface="Verdana" panose="020B0604030504040204" pitchFamily="34" charset="0"/>
              <a:cs typeface="Verdana" panose="020B0604030504040204" pitchFamily="34" charset="0"/>
            </a:endParaRPr>
          </a:p>
          <a:p>
            <a:pPr algn="just"/>
            <a:r>
              <a:rPr lang="es-MX" sz="2000" b="0" i="0" u="none" strike="noStrike" dirty="0">
                <a:solidFill>
                  <a:srgbClr val="161616"/>
                </a:solidFill>
                <a:effectLst/>
                <a:latin typeface="Verdana" panose="020B0604030504040204" pitchFamily="34" charset="0"/>
                <a:ea typeface="Verdana" panose="020B0604030504040204" pitchFamily="34" charset="0"/>
                <a:cs typeface="Verdana" panose="020B0604030504040204" pitchFamily="34" charset="0"/>
              </a:rPr>
              <a:t>Una de las funciones de este documento es tener un respaldo del estado de los equipos, así se pueden prevenir desperfectos en el futuro, y determinar la vida útil del mobiliario o equipo.</a:t>
            </a:r>
            <a:endParaRPr lang="es-MX" sz="20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2">
            <a:extLst>
              <a:ext uri="{FF2B5EF4-FFF2-40B4-BE49-F238E27FC236}">
                <a16:creationId xmlns:a16="http://schemas.microsoft.com/office/drawing/2014/main" id="{6CA11B3D-07E4-78A4-AFBE-CC94AC9183C4}"/>
              </a:ext>
            </a:extLst>
          </p:cNvPr>
          <p:cNvSpPr>
            <a:spLocks noChangeArrowheads="1"/>
          </p:cNvSpPr>
          <p:nvPr/>
        </p:nvSpPr>
        <p:spPr bwMode="auto">
          <a:xfrm>
            <a:off x="8365788" y="1009088"/>
            <a:ext cx="220324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3073" name="Imagen 4">
            <a:extLst>
              <a:ext uri="{FF2B5EF4-FFF2-40B4-BE49-F238E27FC236}">
                <a16:creationId xmlns:a16="http://schemas.microsoft.com/office/drawing/2014/main" id="{89F82C68-A188-F4D7-8177-677DA0048F28}"/>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278238" y="39066"/>
            <a:ext cx="3511417" cy="26393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118950C-6B2C-4B93-3C49-CE4F317FAA0A}"/>
              </a:ext>
            </a:extLst>
          </p:cNvPr>
          <p:cNvSpPr>
            <a:spLocks noChangeArrowheads="1"/>
          </p:cNvSpPr>
          <p:nvPr/>
        </p:nvSpPr>
        <p:spPr bwMode="auto">
          <a:xfrm>
            <a:off x="8756073" y="39980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6" name="Rectangle 6">
            <a:extLst>
              <a:ext uri="{FF2B5EF4-FFF2-40B4-BE49-F238E27FC236}">
                <a16:creationId xmlns:a16="http://schemas.microsoft.com/office/drawing/2014/main" id="{2DFD8078-98BB-E2DF-34B4-12C8BD79E258}"/>
              </a:ext>
            </a:extLst>
          </p:cNvPr>
          <p:cNvSpPr>
            <a:spLocks noChangeArrowheads="1"/>
          </p:cNvSpPr>
          <p:nvPr/>
        </p:nvSpPr>
        <p:spPr bwMode="auto">
          <a:xfrm>
            <a:off x="8521430" y="2859985"/>
            <a:ext cx="261458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3077" name="Imagen 17">
            <a:extLst>
              <a:ext uri="{FF2B5EF4-FFF2-40B4-BE49-F238E27FC236}">
                <a16:creationId xmlns:a16="http://schemas.microsoft.com/office/drawing/2014/main" id="{2A489CED-18AD-E6F9-B0C6-45FC6AB39293}"/>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521429" y="2859985"/>
            <a:ext cx="3268225" cy="326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2554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4" name="Rectangle 2">
            <a:extLst>
              <a:ext uri="{FF2B5EF4-FFF2-40B4-BE49-F238E27FC236}">
                <a16:creationId xmlns:a16="http://schemas.microsoft.com/office/drawing/2014/main" id="{9B6322B3-DD69-BCE9-B967-80447560B28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8" name="CuadroTexto 7">
            <a:extLst>
              <a:ext uri="{FF2B5EF4-FFF2-40B4-BE49-F238E27FC236}">
                <a16:creationId xmlns:a16="http://schemas.microsoft.com/office/drawing/2014/main" id="{11B1513E-FC34-E594-4EE3-29C34D75F749}"/>
              </a:ext>
            </a:extLst>
          </p:cNvPr>
          <p:cNvSpPr txBox="1"/>
          <p:nvPr/>
        </p:nvSpPr>
        <p:spPr>
          <a:xfrm>
            <a:off x="454244" y="507457"/>
            <a:ext cx="6200558" cy="4955203"/>
          </a:xfrm>
          <a:prstGeom prst="rect">
            <a:avLst/>
          </a:prstGeom>
          <a:noFill/>
        </p:spPr>
        <p:txBody>
          <a:bodyPr wrap="square">
            <a:spAutoFit/>
          </a:bodyPr>
          <a:lstStyle/>
          <a:p>
            <a:pPr algn="l" fontAlgn="base"/>
            <a:r>
              <a:rPr lang="es-MX" sz="2000" b="1" i="0" u="none" strike="noStrike" dirty="0">
                <a:solidFill>
                  <a:srgbClr val="26222F"/>
                </a:solidFill>
                <a:effectLst/>
                <a:latin typeface="Verdana" panose="020B0604030504040204" pitchFamily="34" charset="0"/>
                <a:ea typeface="Verdana" panose="020B0604030504040204" pitchFamily="34" charset="0"/>
                <a:cs typeface="Verdana" panose="020B0604030504040204" pitchFamily="34" charset="0"/>
              </a:rPr>
              <a:t>Características de una Bitácora de Mantenimiento</a:t>
            </a:r>
          </a:p>
          <a:p>
            <a:pPr algn="l" fontAlgn="base"/>
            <a:endParaRPr lang="es-MX" sz="2000" b="1" i="0" u="none" strike="noStrike" dirty="0">
              <a:solidFill>
                <a:srgbClr val="26222F"/>
              </a:solidFill>
              <a:effectLst/>
              <a:latin typeface="Verdana" panose="020B0604030504040204" pitchFamily="34" charset="0"/>
              <a:ea typeface="Verdana" panose="020B0604030504040204" pitchFamily="34" charset="0"/>
              <a:cs typeface="Verdana" panose="020B0604030504040204" pitchFamily="34" charset="0"/>
            </a:endParaRPr>
          </a:p>
          <a:p>
            <a:pPr marL="285750" indent="-285750" algn="just" fontAlgn="base">
              <a:buFont typeface="Wingdings" pitchFamily="2" charset="2"/>
              <a:buChar char="§"/>
            </a:pPr>
            <a:r>
              <a:rPr lang="es-MX" sz="2000" b="0" i="0" u="none" strike="noStrike" dirty="0">
                <a:solidFill>
                  <a:srgbClr val="0B1322"/>
                </a:solidFill>
                <a:effectLst/>
                <a:latin typeface="Verdana" panose="020B0604030504040204" pitchFamily="34" charset="0"/>
                <a:ea typeface="Verdana" panose="020B0604030504040204" pitchFamily="34" charset="0"/>
                <a:cs typeface="Verdana" panose="020B0604030504040204" pitchFamily="34" charset="0"/>
              </a:rPr>
              <a:t>Registra datos en orden cronológico.</a:t>
            </a:r>
          </a:p>
          <a:p>
            <a:pPr marL="285750" indent="-285750" algn="just" fontAlgn="base">
              <a:buFont typeface="Wingdings" pitchFamily="2" charset="2"/>
              <a:buChar char="§"/>
            </a:pPr>
            <a:r>
              <a:rPr lang="es-MX" sz="2000" b="0" i="0" u="none" strike="noStrike" dirty="0">
                <a:solidFill>
                  <a:srgbClr val="0B1322"/>
                </a:solidFill>
                <a:effectLst/>
                <a:latin typeface="Verdana" panose="020B0604030504040204" pitchFamily="34" charset="0"/>
                <a:ea typeface="Verdana" panose="020B0604030504040204" pitchFamily="34" charset="0"/>
                <a:cs typeface="Verdana" panose="020B0604030504040204" pitchFamily="34" charset="0"/>
              </a:rPr>
              <a:t>Hace que los apuntes de órdenes de mantenimiento y otros datos importantes puedan revisarse más fácilmente.</a:t>
            </a:r>
          </a:p>
          <a:p>
            <a:pPr marL="285750" indent="-285750" algn="just" fontAlgn="base">
              <a:buFont typeface="Wingdings" pitchFamily="2" charset="2"/>
              <a:buChar char="§"/>
            </a:pPr>
            <a:r>
              <a:rPr lang="es-MX" sz="2000" b="0" i="0" u="none" strike="noStrike" dirty="0">
                <a:solidFill>
                  <a:srgbClr val="0B1322"/>
                </a:solidFill>
                <a:effectLst/>
                <a:latin typeface="Verdana" panose="020B0604030504040204" pitchFamily="34" charset="0"/>
                <a:ea typeface="Verdana" panose="020B0604030504040204" pitchFamily="34" charset="0"/>
                <a:cs typeface="Verdana" panose="020B0604030504040204" pitchFamily="34" charset="0"/>
              </a:rPr>
              <a:t>Contiene todos los procedimientos realizados por los técnicos y los resultados obtenidos de éstos.</a:t>
            </a:r>
          </a:p>
          <a:p>
            <a:pPr marL="285750" indent="-285750" algn="just" fontAlgn="base">
              <a:buFont typeface="Wingdings" pitchFamily="2" charset="2"/>
              <a:buChar char="§"/>
            </a:pPr>
            <a:r>
              <a:rPr lang="es-MX" sz="2000" b="0" i="0" u="none" strike="noStrike" dirty="0">
                <a:solidFill>
                  <a:srgbClr val="0B1322"/>
                </a:solidFill>
                <a:effectLst/>
                <a:latin typeface="Verdana" panose="020B0604030504040204" pitchFamily="34" charset="0"/>
                <a:ea typeface="Verdana" panose="020B0604030504040204" pitchFamily="34" charset="0"/>
                <a:cs typeface="Verdana" panose="020B0604030504040204" pitchFamily="34" charset="0"/>
              </a:rPr>
              <a:t>Permite ubicar fácilmente a los técnicos que completaron una orden de trabajo.</a:t>
            </a:r>
          </a:p>
          <a:p>
            <a:pPr marL="285750" indent="-285750" algn="just" fontAlgn="base">
              <a:buFont typeface="Wingdings" pitchFamily="2" charset="2"/>
              <a:buChar char="§"/>
            </a:pPr>
            <a:r>
              <a:rPr lang="es-MX" sz="2000" b="0" i="0" u="none" strike="noStrike" dirty="0">
                <a:solidFill>
                  <a:srgbClr val="0B1322"/>
                </a:solidFill>
                <a:effectLst/>
                <a:latin typeface="Verdana" panose="020B0604030504040204" pitchFamily="34" charset="0"/>
                <a:ea typeface="Verdana" panose="020B0604030504040204" pitchFamily="34" charset="0"/>
                <a:cs typeface="Verdana" panose="020B0604030504040204" pitchFamily="34" charset="0"/>
              </a:rPr>
              <a:t>Brinda detalles del diagnóstico y procedimiento que se llevó a cabo.</a:t>
            </a:r>
          </a:p>
          <a:p>
            <a:pPr algn="just" fontAlgn="base"/>
            <a:endParaRPr lang="es-MX" sz="1600" b="0" i="0" u="none" strike="noStrike" dirty="0">
              <a:solidFill>
                <a:srgbClr val="0B1322"/>
              </a:solidFill>
              <a:effectLst/>
              <a:latin typeface="Verdana" panose="020B0604030504040204" pitchFamily="34" charset="0"/>
              <a:ea typeface="Verdana" panose="020B0604030504040204" pitchFamily="34" charset="0"/>
              <a:cs typeface="Verdana" panose="020B0604030504040204" pitchFamily="34" charset="0"/>
            </a:endParaRPr>
          </a:p>
        </p:txBody>
      </p:sp>
      <p:pic>
        <p:nvPicPr>
          <p:cNvPr id="2" name="Imagen 5">
            <a:extLst>
              <a:ext uri="{FF2B5EF4-FFF2-40B4-BE49-F238E27FC236}">
                <a16:creationId xmlns:a16="http://schemas.microsoft.com/office/drawing/2014/main" id="{1940F7BB-6CBF-3248-221B-16666C83BBF3}"/>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151015" y="584853"/>
            <a:ext cx="3162253" cy="242771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933E7F9-B417-A37B-7698-F68E1114DEC3}"/>
              </a:ext>
            </a:extLst>
          </p:cNvPr>
          <p:cNvSpPr>
            <a:spLocks noChangeArrowheads="1"/>
          </p:cNvSpPr>
          <p:nvPr/>
        </p:nvSpPr>
        <p:spPr bwMode="auto">
          <a:xfrm>
            <a:off x="8268511" y="405702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4097" name="Imagen 18">
            <a:extLst>
              <a:ext uri="{FF2B5EF4-FFF2-40B4-BE49-F238E27FC236}">
                <a16:creationId xmlns:a16="http://schemas.microsoft.com/office/drawing/2014/main" id="{71E4F7E9-67E1-B502-6920-DA0D1ACB76C1}"/>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268511" y="3597424"/>
            <a:ext cx="3162252" cy="2377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301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DC0DE0C-0F35-BAD8-68B1-03E3C2C36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ítulo 1">
            <a:extLst>
              <a:ext uri="{FF2B5EF4-FFF2-40B4-BE49-F238E27FC236}">
                <a16:creationId xmlns:a16="http://schemas.microsoft.com/office/drawing/2014/main" id="{2568AB7B-F63A-2DDC-E09B-C45CAD555987}"/>
              </a:ext>
            </a:extLst>
          </p:cNvPr>
          <p:cNvSpPr>
            <a:spLocks noGrp="1"/>
          </p:cNvSpPr>
          <p:nvPr>
            <p:ph type="ctrTitle"/>
          </p:nvPr>
        </p:nvSpPr>
        <p:spPr>
          <a:xfrm>
            <a:off x="586548" y="2200244"/>
            <a:ext cx="9144000" cy="1743916"/>
          </a:xfrm>
        </p:spPr>
        <p:txBody>
          <a:bodyPr>
            <a:normAutofit/>
          </a:bodyPr>
          <a:lstStyle/>
          <a:p>
            <a:r>
              <a:rPr lang="es-ES" sz="5400" b="1" dirty="0">
                <a:solidFill>
                  <a:schemeClr val="tx1">
                    <a:lumMod val="85000"/>
                    <a:lumOff val="15000"/>
                  </a:schemeClr>
                </a:solidFill>
                <a:latin typeface="Verdana" panose="020B0604030504040204" pitchFamily="34" charset="0"/>
                <a:ea typeface="Verdana" panose="020B0604030504040204" pitchFamily="34" charset="0"/>
              </a:rPr>
              <a:t>NORMATIVIDAD BASE LEGAL</a:t>
            </a:r>
            <a:endParaRPr lang="es-MX" sz="5400" b="1" dirty="0">
              <a:solidFill>
                <a:schemeClr val="tx1">
                  <a:lumMod val="85000"/>
                  <a:lumOff val="15000"/>
                </a:schemeClr>
              </a:solidFill>
              <a:latin typeface="Verdana" panose="020B0604030504040204" pitchFamily="34" charset="0"/>
              <a:ea typeface="Verdana" panose="020B0604030504040204" pitchFamily="34" charset="0"/>
            </a:endParaRPr>
          </a:p>
        </p:txBody>
      </p:sp>
      <p:pic>
        <p:nvPicPr>
          <p:cNvPr id="12" name="Gráfico 11">
            <a:extLst>
              <a:ext uri="{FF2B5EF4-FFF2-40B4-BE49-F238E27FC236}">
                <a16:creationId xmlns:a16="http://schemas.microsoft.com/office/drawing/2014/main" id="{8A4A9C3F-2EF6-558F-19FB-8ADB27CEC9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2923" y="886031"/>
            <a:ext cx="4046725" cy="844491"/>
          </a:xfrm>
          <a:prstGeom prst="rect">
            <a:avLst/>
          </a:prstGeom>
        </p:spPr>
      </p:pic>
      <p:pic>
        <p:nvPicPr>
          <p:cNvPr id="14" name="Gráfico 13">
            <a:extLst>
              <a:ext uri="{FF2B5EF4-FFF2-40B4-BE49-F238E27FC236}">
                <a16:creationId xmlns:a16="http://schemas.microsoft.com/office/drawing/2014/main" id="{086F8C8D-D162-2D7F-7FF2-29B628A6113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9704" t="38810" r="5895" b="30091"/>
          <a:stretch/>
        </p:blipFill>
        <p:spPr>
          <a:xfrm>
            <a:off x="4386402" y="4529996"/>
            <a:ext cx="2599765" cy="1053878"/>
          </a:xfrm>
          <a:prstGeom prst="rect">
            <a:avLst/>
          </a:prstGeom>
        </p:spPr>
      </p:pic>
    </p:spTree>
    <p:extLst>
      <p:ext uri="{BB962C8B-B14F-4D97-AF65-F5344CB8AC3E}">
        <p14:creationId xmlns:p14="http://schemas.microsoft.com/office/powerpoint/2010/main" val="1661575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Marcador de contenido 18">
            <a:extLst>
              <a:ext uri="{FF2B5EF4-FFF2-40B4-BE49-F238E27FC236}">
                <a16:creationId xmlns:a16="http://schemas.microsoft.com/office/drawing/2014/main" id="{B2C66D2E-82B7-4C88-C9F8-0B0139104C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8182"/>
          <a:stretch/>
        </p:blipFill>
        <p:spPr>
          <a:xfrm>
            <a:off x="0" y="0"/>
            <a:ext cx="8756073" cy="6859334"/>
          </a:xfrm>
        </p:spPr>
      </p:pic>
      <p:pic>
        <p:nvPicPr>
          <p:cNvPr id="13" name="Gráfico 12">
            <a:extLst>
              <a:ext uri="{FF2B5EF4-FFF2-40B4-BE49-F238E27FC236}">
                <a16:creationId xmlns:a16="http://schemas.microsoft.com/office/drawing/2014/main" id="{19712DAE-51C4-1E58-FD0E-38B37A08C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947" y="6019610"/>
            <a:ext cx="3969404" cy="608269"/>
          </a:xfrm>
          <a:prstGeom prst="rect">
            <a:avLst/>
          </a:prstGeom>
        </p:spPr>
      </p:pic>
      <p:sp>
        <p:nvSpPr>
          <p:cNvPr id="10" name="Rectangle 4">
            <a:extLst>
              <a:ext uri="{FF2B5EF4-FFF2-40B4-BE49-F238E27FC236}">
                <a16:creationId xmlns:a16="http://schemas.microsoft.com/office/drawing/2014/main" id="{25DCCB6F-6F17-158F-5704-27F155B2282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9" name="CuadroTexto 8">
            <a:extLst>
              <a:ext uri="{FF2B5EF4-FFF2-40B4-BE49-F238E27FC236}">
                <a16:creationId xmlns:a16="http://schemas.microsoft.com/office/drawing/2014/main" id="{E0691833-1092-A766-73B7-C9FF2C409886}"/>
              </a:ext>
            </a:extLst>
          </p:cNvPr>
          <p:cNvSpPr txBox="1"/>
          <p:nvPr/>
        </p:nvSpPr>
        <p:spPr>
          <a:xfrm>
            <a:off x="372894" y="1101047"/>
            <a:ext cx="6467164" cy="3693319"/>
          </a:xfrm>
          <a:prstGeom prst="rect">
            <a:avLst/>
          </a:prstGeom>
          <a:noFill/>
        </p:spPr>
        <p:txBody>
          <a:bodyPr wrap="square">
            <a:spAutoFit/>
          </a:bodyPr>
          <a:lstStyle/>
          <a:p>
            <a:pPr algn="just"/>
            <a:r>
              <a:rPr lang="es-MX" sz="1800" b="1" dirty="0">
                <a:latin typeface="Verdana" panose="020B0604030504040204" pitchFamily="34" charset="0"/>
                <a:ea typeface="Verdana" panose="020B0604030504040204" pitchFamily="34" charset="0"/>
                <a:cs typeface="Verdana" panose="020B0604030504040204" pitchFamily="34" charset="0"/>
              </a:rPr>
              <a:t>REGLAMENTO DE LA LEY DE OBRAS PÚBLICAS Y SERVICIOS RELACIONADOS CON LAS MISMAS</a:t>
            </a:r>
            <a:r>
              <a:rPr lang="es-MX" sz="1800" dirty="0">
                <a:latin typeface="Verdana" panose="020B0604030504040204" pitchFamily="34" charset="0"/>
                <a:ea typeface="Verdana" panose="020B0604030504040204" pitchFamily="34" charset="0"/>
                <a:cs typeface="Verdana" panose="020B0604030504040204" pitchFamily="34" charset="0"/>
              </a:rPr>
              <a:t>. Publicado en el Diario Oficial de la Federación el 28 de julio de 2010. Texto vigente.</a:t>
            </a:r>
          </a:p>
          <a:p>
            <a:pPr algn="just"/>
            <a:endParaRPr lang="es-MX" sz="1800" dirty="0">
              <a:latin typeface="Verdana" panose="020B0604030504040204" pitchFamily="34" charset="0"/>
              <a:ea typeface="Verdana" panose="020B0604030504040204" pitchFamily="34" charset="0"/>
              <a:cs typeface="Verdana" panose="020B0604030504040204" pitchFamily="34" charset="0"/>
            </a:endParaRPr>
          </a:p>
          <a:p>
            <a:pPr algn="just"/>
            <a:r>
              <a:rPr lang="es-MX" sz="1800" b="1" dirty="0">
                <a:latin typeface="Verdana" panose="020B0604030504040204" pitchFamily="34" charset="0"/>
                <a:ea typeface="Verdana" panose="020B0604030504040204" pitchFamily="34" charset="0"/>
                <a:cs typeface="Verdana" panose="020B0604030504040204" pitchFamily="34" charset="0"/>
              </a:rPr>
              <a:t>Se consideran obras públicas, los trabajos que tengan por objeto:</a:t>
            </a:r>
          </a:p>
          <a:p>
            <a:pPr algn="just"/>
            <a:endParaRPr lang="es-MX" sz="1800" b="1" dirty="0">
              <a:latin typeface="Verdana" panose="020B0604030504040204" pitchFamily="34" charset="0"/>
              <a:ea typeface="Verdana" panose="020B0604030504040204" pitchFamily="34" charset="0"/>
              <a:cs typeface="Verdana" panose="020B0604030504040204" pitchFamily="34" charset="0"/>
            </a:endParaRPr>
          </a:p>
          <a:p>
            <a:pPr algn="just"/>
            <a:r>
              <a:rPr lang="es-MX" sz="1800" b="1" dirty="0">
                <a:latin typeface="Verdana" panose="020B0604030504040204" pitchFamily="34" charset="0"/>
                <a:ea typeface="Verdana" panose="020B0604030504040204" pitchFamily="34" charset="0"/>
                <a:cs typeface="Verdana" panose="020B0604030504040204" pitchFamily="34" charset="0"/>
              </a:rPr>
              <a:t>IV. </a:t>
            </a:r>
            <a:r>
              <a:rPr lang="es-MX" sz="1800" dirty="0">
                <a:latin typeface="Verdana" panose="020B0604030504040204" pitchFamily="34" charset="0"/>
                <a:ea typeface="Verdana" panose="020B0604030504040204" pitchFamily="34" charset="0"/>
                <a:cs typeface="Verdana" panose="020B0604030504040204" pitchFamily="34" charset="0"/>
              </a:rPr>
              <a:t>El mantenimiento, conservación, rehabilitación, reacondicionamiento, operación, reparación y limpieza de equipos e instalaciones destinados a un servicio público cuando implique modificación al propio inmueble.</a:t>
            </a:r>
          </a:p>
        </p:txBody>
      </p:sp>
      <p:pic>
        <p:nvPicPr>
          <p:cNvPr id="2" name="Imagen 1">
            <a:extLst>
              <a:ext uri="{FF2B5EF4-FFF2-40B4-BE49-F238E27FC236}">
                <a16:creationId xmlns:a16="http://schemas.microsoft.com/office/drawing/2014/main" id="{D82143A2-9C97-7B4B-47B4-20E61025C5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41910" y="745687"/>
            <a:ext cx="3477196" cy="2172429"/>
          </a:xfrm>
          <a:prstGeom prst="rect">
            <a:avLst/>
          </a:prstGeom>
          <a:ln>
            <a:noFill/>
          </a:ln>
          <a:effectLst>
            <a:outerShdw blurRad="190500" algn="tl" rotWithShape="0">
              <a:srgbClr val="000000">
                <a:alpha val="70000"/>
              </a:srgbClr>
            </a:outerShdw>
          </a:effectLst>
        </p:spPr>
      </p:pic>
      <p:sp>
        <p:nvSpPr>
          <p:cNvPr id="3" name="Rectangle 2">
            <a:extLst>
              <a:ext uri="{FF2B5EF4-FFF2-40B4-BE49-F238E27FC236}">
                <a16:creationId xmlns:a16="http://schemas.microsoft.com/office/drawing/2014/main" id="{C1B54297-7149-47E4-1670-6CCC4FF04D2B}"/>
              </a:ext>
            </a:extLst>
          </p:cNvPr>
          <p:cNvSpPr>
            <a:spLocks noChangeArrowheads="1"/>
          </p:cNvSpPr>
          <p:nvPr/>
        </p:nvSpPr>
        <p:spPr bwMode="auto">
          <a:xfrm>
            <a:off x="8173039" y="3268492"/>
            <a:ext cx="315335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MX"/>
          </a:p>
        </p:txBody>
      </p:sp>
      <p:pic>
        <p:nvPicPr>
          <p:cNvPr id="5121" name="Imagen 25">
            <a:extLst>
              <a:ext uri="{FF2B5EF4-FFF2-40B4-BE49-F238E27FC236}">
                <a16:creationId xmlns:a16="http://schemas.microsoft.com/office/drawing/2014/main" id="{DAF79E46-146F-7A71-71AB-8584300D3283}"/>
              </a:ext>
            </a:extLst>
          </p:cNvPr>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8173038" y="3268492"/>
            <a:ext cx="3646067" cy="3021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60095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TotalTime>
  <Words>2578</Words>
  <Application>Microsoft Macintosh PowerPoint</Application>
  <PresentationFormat>Panorámica</PresentationFormat>
  <Paragraphs>369</Paragraphs>
  <Slides>32</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32</vt:i4>
      </vt:variant>
    </vt:vector>
  </HeadingPairs>
  <TitlesOfParts>
    <vt:vector size="40" baseType="lpstr">
      <vt:lpstr>Arial</vt:lpstr>
      <vt:lpstr>Baskerville</vt:lpstr>
      <vt:lpstr>Calibri</vt:lpstr>
      <vt:lpstr>Calibri Light</vt:lpstr>
      <vt:lpstr>Times New Roman</vt:lpstr>
      <vt:lpstr>Verdana</vt:lpstr>
      <vt:lpstr>Wingdings</vt:lpstr>
      <vt:lpstr>Tema de Office</vt:lpstr>
      <vt:lpstr>BITÁCORAS DE MANTENIMIENTO</vt:lpstr>
      <vt:lpstr> OBSERVACIONES REALIZADAS POR LA FEDERACIÓN.</vt:lpstr>
      <vt:lpstr>Presentación de PowerPoint</vt:lpstr>
      <vt:lpstr>QUE ES LA BITÁCORA???</vt:lpstr>
      <vt:lpstr>Presentación de PowerPoint</vt:lpstr>
      <vt:lpstr>Presentación de PowerPoint</vt:lpstr>
      <vt:lpstr>Presentación de PowerPoint</vt:lpstr>
      <vt:lpstr>NORMATIVIDAD BASE LEGAL</vt:lpstr>
      <vt:lpstr>Presentación de PowerPoint</vt:lpstr>
      <vt:lpstr>Presentación de PowerPoint</vt:lpstr>
      <vt:lpstr>Presentación de PowerPoint</vt:lpstr>
      <vt:lpstr>PROGRAMA DE MANTENIMIENTO</vt:lpstr>
      <vt:lpstr>Presentación de PowerPoint</vt:lpstr>
      <vt:lpstr>Presentación de PowerPoint</vt:lpstr>
      <vt:lpstr>Presentación de PowerPoint</vt:lpstr>
      <vt:lpstr>LAS UNIDADES DE PRIMER NIVEL DE ATENCIÓN REALIZARÁN</vt:lpstr>
      <vt:lpstr>Presentación de PowerPoint</vt:lpstr>
      <vt:lpstr>FORMATOS DE BITÁCORAS AUTORIZADAS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LAS UNIDADES DE SEGUNDO Y TERCER NIVEL DE ATENCIÓN REALIZARÁN</vt:lpstr>
      <vt:lpstr>Presentación de PowerPoint</vt:lpstr>
      <vt:lpstr>FORMATOS DE BITÁCORAS AUTORIZADAS</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dc:title>
  <dc:creator>Jesus Croda</dc:creator>
  <cp:lastModifiedBy>Microsoft Office User</cp:lastModifiedBy>
  <cp:revision>58</cp:revision>
  <dcterms:created xsi:type="dcterms:W3CDTF">2023-01-05T18:47:24Z</dcterms:created>
  <dcterms:modified xsi:type="dcterms:W3CDTF">2023-03-29T15:24:47Z</dcterms:modified>
</cp:coreProperties>
</file>