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66FF21C2-3268-4AD6-863F-6FBD9E25DDC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99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87" y="86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73" y="3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73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0" y="7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8" y="7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10/11/2022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0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8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708B-FB53-4C55-9FC2-B695815D3F9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194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SINBA-SIS-40-P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18027"/>
            <a:ext cx="120681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2485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95250"/>
            <a:ext cx="98964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300" b="1" dirty="0" smtClean="0">
                <a:solidFill>
                  <a:schemeClr val="tx2"/>
                </a:solidFill>
              </a:rPr>
              <a:t>H O J A   D I A R I A   D E   A T</a:t>
            </a:r>
            <a:r>
              <a:rPr lang="en-US" altLang="es-MX" sz="1300" b="1" baseline="0" dirty="0" smtClean="0">
                <a:solidFill>
                  <a:schemeClr val="tx2"/>
                </a:solidFill>
              </a:rPr>
              <a:t> E N C I O N E S   A</a:t>
            </a:r>
            <a:r>
              <a:rPr lang="en-US" altLang="es-MX" sz="1300" b="1" dirty="0" smtClean="0">
                <a:solidFill>
                  <a:schemeClr val="tx2"/>
                </a:solidFill>
              </a:rPr>
              <a:t>   D</a:t>
            </a:r>
            <a:r>
              <a:rPr lang="en-US" altLang="es-MX" sz="1300" b="1" baseline="0" dirty="0" smtClean="0">
                <a:solidFill>
                  <a:schemeClr val="tx2"/>
                </a:solidFill>
              </a:rPr>
              <a:t> I S T A N C I</a:t>
            </a:r>
            <a:r>
              <a:rPr lang="en-US" altLang="es-MX" sz="1300" b="1" dirty="0" smtClean="0">
                <a:solidFill>
                  <a:schemeClr val="tx2"/>
                </a:solidFill>
              </a:rPr>
              <a:t> A</a:t>
            </a: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381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95025" y="7153100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SIS-2023</a:t>
            </a:r>
            <a:endParaRPr lang="es-ES_tradnl" altLang="es-MX" b="1" dirty="0"/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0" y="80509"/>
            <a:ext cx="1616727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5" name="Conector recto 294"/>
          <p:cNvCxnSpPr/>
          <p:nvPr/>
        </p:nvCxnSpPr>
        <p:spPr bwMode="auto">
          <a:xfrm>
            <a:off x="11594197" y="3262423"/>
            <a:ext cx="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Conector recto 295"/>
          <p:cNvCxnSpPr/>
          <p:nvPr/>
        </p:nvCxnSpPr>
        <p:spPr bwMode="auto">
          <a:xfrm>
            <a:off x="11594197" y="3765343"/>
            <a:ext cx="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Conector recto 296"/>
          <p:cNvCxnSpPr/>
          <p:nvPr/>
        </p:nvCxnSpPr>
        <p:spPr bwMode="auto">
          <a:xfrm>
            <a:off x="11594197" y="4264570"/>
            <a:ext cx="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Conector recto 297"/>
          <p:cNvCxnSpPr/>
          <p:nvPr/>
        </p:nvCxnSpPr>
        <p:spPr bwMode="auto">
          <a:xfrm>
            <a:off x="11594197" y="4767490"/>
            <a:ext cx="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Conector recto 298"/>
          <p:cNvCxnSpPr/>
          <p:nvPr/>
        </p:nvCxnSpPr>
        <p:spPr bwMode="auto">
          <a:xfrm>
            <a:off x="11594197" y="5289379"/>
            <a:ext cx="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Conector recto 299"/>
          <p:cNvCxnSpPr/>
          <p:nvPr/>
        </p:nvCxnSpPr>
        <p:spPr bwMode="auto">
          <a:xfrm>
            <a:off x="11594197" y="5792299"/>
            <a:ext cx="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Conector recto 300"/>
          <p:cNvCxnSpPr/>
          <p:nvPr/>
        </p:nvCxnSpPr>
        <p:spPr bwMode="auto">
          <a:xfrm>
            <a:off x="11594197" y="6291526"/>
            <a:ext cx="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9" name="Conector recto 428"/>
          <p:cNvCxnSpPr/>
          <p:nvPr/>
        </p:nvCxnSpPr>
        <p:spPr bwMode="auto">
          <a:xfrm>
            <a:off x="3394125" y="3262423"/>
            <a:ext cx="239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Conector recto 226"/>
          <p:cNvCxnSpPr/>
          <p:nvPr/>
        </p:nvCxnSpPr>
        <p:spPr bwMode="auto">
          <a:xfrm>
            <a:off x="3394125" y="3765343"/>
            <a:ext cx="239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Conector recto 245"/>
          <p:cNvCxnSpPr/>
          <p:nvPr/>
        </p:nvCxnSpPr>
        <p:spPr bwMode="auto">
          <a:xfrm>
            <a:off x="3394125" y="4264570"/>
            <a:ext cx="239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3" name="Conector recto 262"/>
          <p:cNvCxnSpPr/>
          <p:nvPr/>
        </p:nvCxnSpPr>
        <p:spPr bwMode="auto">
          <a:xfrm>
            <a:off x="3394125" y="4767490"/>
            <a:ext cx="239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Conector recto 273"/>
          <p:cNvCxnSpPr/>
          <p:nvPr/>
        </p:nvCxnSpPr>
        <p:spPr bwMode="auto">
          <a:xfrm>
            <a:off x="3394125" y="5792299"/>
            <a:ext cx="239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Conector recto 280"/>
          <p:cNvCxnSpPr/>
          <p:nvPr/>
        </p:nvCxnSpPr>
        <p:spPr bwMode="auto">
          <a:xfrm>
            <a:off x="3394125" y="6291526"/>
            <a:ext cx="239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Conector recto 230"/>
          <p:cNvCxnSpPr/>
          <p:nvPr/>
        </p:nvCxnSpPr>
        <p:spPr bwMode="auto">
          <a:xfrm>
            <a:off x="386404" y="3262421"/>
            <a:ext cx="24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Conector recto 215"/>
          <p:cNvCxnSpPr/>
          <p:nvPr/>
        </p:nvCxnSpPr>
        <p:spPr bwMode="auto">
          <a:xfrm>
            <a:off x="386404" y="3765341"/>
            <a:ext cx="24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Conector recto 232"/>
          <p:cNvCxnSpPr/>
          <p:nvPr/>
        </p:nvCxnSpPr>
        <p:spPr bwMode="auto">
          <a:xfrm>
            <a:off x="386404" y="4264568"/>
            <a:ext cx="24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Conector recto 255"/>
          <p:cNvCxnSpPr/>
          <p:nvPr/>
        </p:nvCxnSpPr>
        <p:spPr bwMode="auto">
          <a:xfrm>
            <a:off x="386404" y="4767488"/>
            <a:ext cx="24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Conector recto 276"/>
          <p:cNvCxnSpPr/>
          <p:nvPr/>
        </p:nvCxnSpPr>
        <p:spPr bwMode="auto">
          <a:xfrm>
            <a:off x="386404" y="6291524"/>
            <a:ext cx="24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Conector recto 252"/>
          <p:cNvCxnSpPr/>
          <p:nvPr/>
        </p:nvCxnSpPr>
        <p:spPr bwMode="auto">
          <a:xfrm>
            <a:off x="386404" y="5296172"/>
            <a:ext cx="24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Conector recto 256"/>
          <p:cNvCxnSpPr/>
          <p:nvPr/>
        </p:nvCxnSpPr>
        <p:spPr bwMode="auto">
          <a:xfrm>
            <a:off x="386404" y="5796231"/>
            <a:ext cx="24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1" name="Rectángulo 260"/>
          <p:cNvSpPr/>
          <p:nvPr/>
        </p:nvSpPr>
        <p:spPr bwMode="auto">
          <a:xfrm>
            <a:off x="3170143" y="2922938"/>
            <a:ext cx="3744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92" name="Rectángulo 291"/>
          <p:cNvSpPr/>
          <p:nvPr/>
        </p:nvSpPr>
        <p:spPr bwMode="auto">
          <a:xfrm>
            <a:off x="7261192" y="2921090"/>
            <a:ext cx="38808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5791397" y="1224795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110442" y="672513"/>
            <a:ext cx="12044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.PERSONAL CAPACITADO O HABILITADO PARA ATENCIÓN A DISTANCIA,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.APOYO ADMINISTRATIVO,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RESIDENTE,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ENFERMERÍA,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NUTRICIÓN,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.NUTRIÓLOGO,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.HOMEÓPATA,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TRADICIONAL,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.TAPS,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PSICOLOGÍA,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.PSICÓLOGO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.LICENCIADA 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ENFERMERÍA Y OBSTÉTRICIA,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.PARTERA TÉCNICA,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.PROMOTOR DE SALUD,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.GERONTÓLOGO,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ESPECIALIDAD: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.ALERGÓLOGO,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.ANESTESIÓLOGO,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.ANGIÓLOGO,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.CARDIÓLOGO,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.CIRUJANO,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.DERMATÓLOGO,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.ENDOCRINÓLOGO,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.EPIDEMIÓLOGO,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.GASTROENTERÓLOGO,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.GERIATRA,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.GINECOOBSTÉTRA,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.HEMATÓLOGO,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.INFECTÓLOGO,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.INMUNÓLOGO,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.INTERNISTA,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CRÍTICA,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.NEFRÓLOGO,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.NEONATÓLOGO,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.NEUMÓLOGO,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.NEUROCIRUJANO,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.NEURÓLOGO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.OFTALMÓLOGO,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.ONCÓLOGO,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.ORTOPEDISTA,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.OTORRINOLARINGÓLOGO,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.PEDIATRA,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.PROCTÓLOGO,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.PSIQUIÁTRA,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.REUMATÓLOGO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.TERAPISTA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.TRAUMATÓLOGO,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.URGENCIÓLOGO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.URÓLOGO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  <a:endParaRPr lang="es-MX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 O ÁREA: 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.UNIDAD 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CONTACTO PARA INTERCONSULTA A DISTANCIA (UCID),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.CALLCENTER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.URGENCIAS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.HOSPITALIZACIÓN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.TERAPIA 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INTENSIVA O INTERMEDIA,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.CONSULTA 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</a:t>
            </a:r>
            <a:endParaRPr lang="es-MX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 Box 376"/>
          <p:cNvSpPr txBox="1">
            <a:spLocks noChangeArrowheads="1"/>
          </p:cNvSpPr>
          <p:nvPr/>
        </p:nvSpPr>
        <p:spPr bwMode="auto">
          <a:xfrm>
            <a:off x="7723819" y="38886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130" name="Text Box 376"/>
          <p:cNvSpPr txBox="1">
            <a:spLocks noChangeArrowheads="1"/>
          </p:cNvSpPr>
          <p:nvPr/>
        </p:nvSpPr>
        <p:spPr bwMode="auto">
          <a:xfrm>
            <a:off x="2780618" y="506528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3094" name="Text Box 95"/>
          <p:cNvSpPr txBox="1">
            <a:spLocks noChangeArrowheads="1"/>
          </p:cNvSpPr>
          <p:nvPr/>
        </p:nvSpPr>
        <p:spPr bwMode="auto">
          <a:xfrm>
            <a:off x="1412907" y="388864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3125" name="Line 371"/>
          <p:cNvSpPr>
            <a:spLocks noChangeShapeType="1"/>
          </p:cNvSpPr>
          <p:nvPr/>
        </p:nvSpPr>
        <p:spPr bwMode="auto">
          <a:xfrm>
            <a:off x="7787990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8" name="Text Box 374"/>
          <p:cNvSpPr txBox="1">
            <a:spLocks noChangeArrowheads="1"/>
          </p:cNvSpPr>
          <p:nvPr/>
        </p:nvSpPr>
        <p:spPr bwMode="auto">
          <a:xfrm>
            <a:off x="30518" y="388864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3129" name="Text Box 375"/>
          <p:cNvSpPr txBox="1">
            <a:spLocks noChangeArrowheads="1"/>
          </p:cNvSpPr>
          <p:nvPr/>
        </p:nvSpPr>
        <p:spPr bwMode="auto">
          <a:xfrm>
            <a:off x="10851201" y="388864"/>
            <a:ext cx="109410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SERVICIO O ÁREA:</a:t>
            </a:r>
            <a:endParaRPr lang="es-ES_tradnl" altLang="es-MX" sz="700" b="1" dirty="0"/>
          </a:p>
        </p:txBody>
      </p:sp>
      <p:sp>
        <p:nvSpPr>
          <p:cNvPr id="62" name="Text Box 376"/>
          <p:cNvSpPr txBox="1">
            <a:spLocks noChangeArrowheads="1"/>
          </p:cNvSpPr>
          <p:nvPr/>
        </p:nvSpPr>
        <p:spPr bwMode="auto">
          <a:xfrm>
            <a:off x="9432560" y="38886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126" name="Line 372"/>
          <p:cNvSpPr>
            <a:spLocks noChangeShapeType="1"/>
          </p:cNvSpPr>
          <p:nvPr/>
        </p:nvSpPr>
        <p:spPr bwMode="auto">
          <a:xfrm>
            <a:off x="1438000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7" name="Line 373"/>
          <p:cNvSpPr>
            <a:spLocks noChangeShapeType="1"/>
          </p:cNvSpPr>
          <p:nvPr/>
        </p:nvSpPr>
        <p:spPr bwMode="auto">
          <a:xfrm>
            <a:off x="10909068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5902956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6023261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0" name="Line 338"/>
          <p:cNvSpPr>
            <a:spLocks noChangeShapeType="1"/>
          </p:cNvSpPr>
          <p:nvPr/>
        </p:nvSpPr>
        <p:spPr bwMode="auto">
          <a:xfrm>
            <a:off x="6141878" y="1224795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3" name="Line 59"/>
          <p:cNvSpPr>
            <a:spLocks noChangeShapeType="1"/>
          </p:cNvSpPr>
          <p:nvPr/>
        </p:nvSpPr>
        <p:spPr bwMode="auto">
          <a:xfrm>
            <a:off x="6734733" y="1543389"/>
            <a:ext cx="0" cy="501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95505" y="678910"/>
            <a:ext cx="12070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0" name="Line 371"/>
          <p:cNvSpPr>
            <a:spLocks noChangeShapeType="1"/>
          </p:cNvSpPr>
          <p:nvPr/>
        </p:nvSpPr>
        <p:spPr bwMode="auto">
          <a:xfrm>
            <a:off x="9492103" y="419710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50" name="Line 59"/>
          <p:cNvSpPr>
            <a:spLocks noChangeShapeType="1"/>
          </p:cNvSpPr>
          <p:nvPr/>
        </p:nvSpPr>
        <p:spPr bwMode="auto">
          <a:xfrm>
            <a:off x="6260942" y="1543389"/>
            <a:ext cx="0" cy="501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6" name="Line 103"/>
          <p:cNvSpPr>
            <a:spLocks noChangeShapeType="1"/>
          </p:cNvSpPr>
          <p:nvPr/>
        </p:nvSpPr>
        <p:spPr bwMode="auto">
          <a:xfrm>
            <a:off x="97856" y="352755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3" name="Line 110"/>
          <p:cNvSpPr>
            <a:spLocks noChangeShapeType="1"/>
          </p:cNvSpPr>
          <p:nvPr/>
        </p:nvSpPr>
        <p:spPr bwMode="auto">
          <a:xfrm>
            <a:off x="102289" y="6564710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218593"/>
            <a:ext cx="12070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5903588" y="1178547"/>
            <a:ext cx="6120000" cy="16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TIPO DE SERVICIO DE ATENCIÓN A DISTANCIA</a:t>
            </a:r>
            <a:endParaRPr lang="es-ES_tradnl" altLang="es-MX" dirty="0"/>
          </a:p>
        </p:txBody>
      </p:sp>
      <p:sp>
        <p:nvSpPr>
          <p:cNvPr id="102" name="Text Box 351"/>
          <p:cNvSpPr txBox="1">
            <a:spLocks noChangeArrowheads="1"/>
          </p:cNvSpPr>
          <p:nvPr/>
        </p:nvSpPr>
        <p:spPr bwMode="auto">
          <a:xfrm>
            <a:off x="7084635" y="1292959"/>
            <a:ext cx="3675238" cy="14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altLang="es-MX" sz="600" b="1" dirty="0"/>
              <a:t>TRIAGE A DISTANCIA DE CASOS SOSPECHOSOS DE COVID-19</a:t>
            </a:r>
            <a:endParaRPr lang="es-ES_tradnl" altLang="es-MX" sz="800" dirty="0"/>
          </a:p>
        </p:txBody>
      </p:sp>
      <p:sp>
        <p:nvSpPr>
          <p:cNvPr id="3110" name="Line 345"/>
          <p:cNvSpPr>
            <a:spLocks noChangeShapeType="1"/>
          </p:cNvSpPr>
          <p:nvPr/>
        </p:nvSpPr>
        <p:spPr bwMode="auto">
          <a:xfrm>
            <a:off x="9027601" y="1552198"/>
            <a:ext cx="26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1" name="Text Box 351"/>
          <p:cNvSpPr txBox="1">
            <a:spLocks noChangeArrowheads="1"/>
          </p:cNvSpPr>
          <p:nvPr/>
        </p:nvSpPr>
        <p:spPr bwMode="auto">
          <a:xfrm>
            <a:off x="6147491" y="1286492"/>
            <a:ext cx="1098075" cy="14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 dirty="0" smtClean="0"/>
              <a:t>ASESORÍA A DISTANCIA</a:t>
            </a:r>
            <a:endParaRPr lang="es-ES_tradnl" altLang="es-MX" sz="600" dirty="0"/>
          </a:p>
        </p:txBody>
      </p:sp>
      <p:sp>
        <p:nvSpPr>
          <p:cNvPr id="196" name="Rectángulo 195"/>
          <p:cNvSpPr/>
          <p:nvPr/>
        </p:nvSpPr>
        <p:spPr>
          <a:xfrm rot="16200000">
            <a:off x="6181359" y="2212717"/>
            <a:ext cx="13025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EMOCIONAL PACIENTE COVID-19</a:t>
            </a:r>
            <a:endParaRPr lang="es-ES_tradnl" altLang="es-MX" sz="600" b="1" dirty="0"/>
          </a:p>
        </p:txBody>
      </p:sp>
      <p:sp>
        <p:nvSpPr>
          <p:cNvPr id="197" name="Rectángulo 196"/>
          <p:cNvSpPr/>
          <p:nvPr/>
        </p:nvSpPr>
        <p:spPr>
          <a:xfrm rot="16200000">
            <a:off x="5626119" y="2317549"/>
            <a:ext cx="115448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MX" sz="600" b="1" dirty="0" smtClean="0"/>
              <a:t>INFORMACION GENERAL </a:t>
            </a:r>
            <a:endParaRPr lang="es-MX" sz="700" dirty="0"/>
          </a:p>
        </p:txBody>
      </p:sp>
      <p:sp>
        <p:nvSpPr>
          <p:cNvPr id="200" name="Rectángulo 199"/>
          <p:cNvSpPr/>
          <p:nvPr/>
        </p:nvSpPr>
        <p:spPr>
          <a:xfrm rot="16200000">
            <a:off x="5308423" y="2356021"/>
            <a:ext cx="10775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446"/>
              </a:spcAft>
            </a:pPr>
            <a:r>
              <a:rPr lang="es-ES_tradnl" altLang="es-MX" sz="600" b="1" dirty="0" smtClean="0"/>
              <a:t>LLAMADA TELEFÓNICA</a:t>
            </a:r>
            <a:endParaRPr lang="es-ES_tradnl" altLang="es-MX" sz="600" b="1" dirty="0"/>
          </a:p>
        </p:txBody>
      </p:sp>
      <p:sp>
        <p:nvSpPr>
          <p:cNvPr id="201" name="Rectángulo 200"/>
          <p:cNvSpPr/>
          <p:nvPr/>
        </p:nvSpPr>
        <p:spPr>
          <a:xfrm rot="16200000">
            <a:off x="5456823" y="2385677"/>
            <a:ext cx="101822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00" b="1" dirty="0"/>
              <a:t>MENSAJERÍA DIGITAL</a:t>
            </a:r>
          </a:p>
        </p:txBody>
      </p:sp>
      <p:sp>
        <p:nvSpPr>
          <p:cNvPr id="202" name="Rectángulo 201"/>
          <p:cNvSpPr/>
          <p:nvPr/>
        </p:nvSpPr>
        <p:spPr>
          <a:xfrm rot="16200000">
            <a:off x="5675385" y="2492276"/>
            <a:ext cx="8050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00" b="1" dirty="0" smtClean="0"/>
              <a:t>VIDEOLLAMADA</a:t>
            </a:r>
            <a:endParaRPr lang="es-ES_tradnl" altLang="es-MX" sz="600" b="1" dirty="0"/>
          </a:p>
        </p:txBody>
      </p:sp>
      <p:sp>
        <p:nvSpPr>
          <p:cNvPr id="244" name="Rectángulo 243"/>
          <p:cNvSpPr/>
          <p:nvPr/>
        </p:nvSpPr>
        <p:spPr>
          <a:xfrm rot="16200000">
            <a:off x="11707944" y="2485304"/>
            <a:ext cx="81897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372"/>
              </a:spcBef>
              <a:spcAft>
                <a:spcPts val="0"/>
              </a:spcAft>
            </a:pPr>
            <a:r>
              <a:rPr lang="es-ES_tradnl" altLang="es-MX" sz="600" b="1" dirty="0" smtClean="0"/>
              <a:t>REFERIDO A: </a:t>
            </a:r>
            <a:endParaRPr lang="es-ES_tradnl" altLang="es-MX" sz="600" b="1" dirty="0"/>
          </a:p>
        </p:txBody>
      </p:sp>
      <p:sp>
        <p:nvSpPr>
          <p:cNvPr id="258" name="Line 345"/>
          <p:cNvSpPr>
            <a:spLocks noChangeShapeType="1"/>
          </p:cNvSpPr>
          <p:nvPr/>
        </p:nvSpPr>
        <p:spPr bwMode="auto">
          <a:xfrm>
            <a:off x="5792643" y="1435596"/>
            <a:ext cx="48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54" name="Line 59"/>
          <p:cNvSpPr>
            <a:spLocks noChangeShapeType="1"/>
          </p:cNvSpPr>
          <p:nvPr/>
        </p:nvSpPr>
        <p:spPr bwMode="auto">
          <a:xfrm>
            <a:off x="4644287" y="3022038"/>
            <a:ext cx="0" cy="35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32" name="Text Box 368"/>
          <p:cNvSpPr txBox="1">
            <a:spLocks noChangeArrowheads="1"/>
          </p:cNvSpPr>
          <p:nvPr/>
        </p:nvSpPr>
        <p:spPr bwMode="auto">
          <a:xfrm>
            <a:off x="304646" y="2982243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CURP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Nombre (Nombre(s), Primer Apellido, Segundo Apellido)</a:t>
            </a:r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3286094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604829" y="1974121"/>
            <a:ext cx="1798338" cy="21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703550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192" name="Rectángulo 191"/>
          <p:cNvSpPr/>
          <p:nvPr/>
        </p:nvSpPr>
        <p:spPr>
          <a:xfrm rot="16200000">
            <a:off x="-517133" y="2060304"/>
            <a:ext cx="1684065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372"/>
              </a:spcAft>
            </a:pPr>
            <a:r>
              <a:rPr lang="es-MX" altLang="es-MX" sz="600" b="1" dirty="0" smtClean="0"/>
              <a:t>PRIMERA VEZ QUE SE COMUNICA</a:t>
            </a:r>
            <a:endParaRPr lang="es-MX" altLang="es-MX" sz="600" b="1" dirty="0"/>
          </a:p>
        </p:txBody>
      </p:sp>
      <p:sp>
        <p:nvSpPr>
          <p:cNvPr id="319" name="Rectángulo 318"/>
          <p:cNvSpPr/>
          <p:nvPr/>
        </p:nvSpPr>
        <p:spPr>
          <a:xfrm rot="16200000">
            <a:off x="2170998" y="2054717"/>
            <a:ext cx="1662911" cy="1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50" b="1" dirty="0"/>
              <a:t>EDAD Y CLAVE DE LA </a:t>
            </a:r>
            <a:r>
              <a:rPr lang="es-ES_tradnl" altLang="es-MX" sz="650" b="1" dirty="0" smtClean="0"/>
              <a:t>EDAD </a:t>
            </a:r>
            <a:endParaRPr lang="es-ES_tradnl" altLang="es-MX" sz="650" b="1" dirty="0"/>
          </a:p>
        </p:txBody>
      </p:sp>
      <p:sp>
        <p:nvSpPr>
          <p:cNvPr id="321" name="Rectángulo 320"/>
          <p:cNvSpPr/>
          <p:nvPr/>
        </p:nvSpPr>
        <p:spPr>
          <a:xfrm rot="16200000">
            <a:off x="2906962" y="2677622"/>
            <a:ext cx="417102" cy="192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50" b="1" dirty="0" smtClean="0"/>
              <a:t>SEXO</a:t>
            </a:r>
            <a:endParaRPr lang="es-ES_tradnl" altLang="es-MX" sz="650" b="1" dirty="0"/>
          </a:p>
        </p:txBody>
      </p:sp>
      <p:sp>
        <p:nvSpPr>
          <p:cNvPr id="322" name="Rectángulo 321"/>
          <p:cNvSpPr/>
          <p:nvPr/>
        </p:nvSpPr>
        <p:spPr>
          <a:xfrm rot="16200000">
            <a:off x="2932955" y="2589457"/>
            <a:ext cx="593432" cy="192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50" b="1" dirty="0" smtClean="0"/>
              <a:t>INDÍGENA</a:t>
            </a:r>
            <a:endParaRPr lang="es-ES_tradnl" altLang="es-MX" sz="650" b="1" dirty="0"/>
          </a:p>
        </p:txBody>
      </p:sp>
      <p:sp>
        <p:nvSpPr>
          <p:cNvPr id="325" name="CuadroTexto 324"/>
          <p:cNvSpPr txBox="1"/>
          <p:nvPr/>
        </p:nvSpPr>
        <p:spPr>
          <a:xfrm>
            <a:off x="2917294" y="2876352"/>
            <a:ext cx="1157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b="1" dirty="0"/>
              <a:t>2</a:t>
            </a:r>
            <a:endParaRPr lang="es-MX" b="1" dirty="0"/>
          </a:p>
        </p:txBody>
      </p:sp>
      <p:sp>
        <p:nvSpPr>
          <p:cNvPr id="326" name="CuadroTexto 325"/>
          <p:cNvSpPr txBox="1"/>
          <p:nvPr/>
        </p:nvSpPr>
        <p:spPr>
          <a:xfrm>
            <a:off x="3031834" y="2876352"/>
            <a:ext cx="1157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b="1" dirty="0"/>
              <a:t>3</a:t>
            </a:r>
            <a:endParaRPr lang="es-MX" b="1" dirty="0"/>
          </a:p>
        </p:txBody>
      </p:sp>
      <p:sp>
        <p:nvSpPr>
          <p:cNvPr id="10" name="Rectángulo 9"/>
          <p:cNvSpPr/>
          <p:nvPr/>
        </p:nvSpPr>
        <p:spPr>
          <a:xfrm rot="16200000">
            <a:off x="3025224" y="2571022"/>
            <a:ext cx="630301" cy="192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MX" sz="650" b="1" dirty="0"/>
              <a:t>MIGRANTE</a:t>
            </a:r>
            <a:endParaRPr lang="es-MX" sz="650" dirty="0"/>
          </a:p>
        </p:txBody>
      </p:sp>
      <p:sp>
        <p:nvSpPr>
          <p:cNvPr id="63" name="Text Box 376"/>
          <p:cNvSpPr txBox="1">
            <a:spLocks noChangeArrowheads="1"/>
          </p:cNvSpPr>
          <p:nvPr/>
        </p:nvSpPr>
        <p:spPr bwMode="auto">
          <a:xfrm>
            <a:off x="2780618" y="388864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64" name="Line 373"/>
          <p:cNvSpPr>
            <a:spLocks noChangeShapeType="1"/>
          </p:cNvSpPr>
          <p:nvPr/>
        </p:nvSpPr>
        <p:spPr bwMode="auto">
          <a:xfrm>
            <a:off x="2809524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394194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2115094" y="3018677"/>
            <a:ext cx="0" cy="355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97856" y="3013848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97856" y="2912268"/>
            <a:ext cx="1207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" name="Rectángulo 5"/>
          <p:cNvSpPr/>
          <p:nvPr/>
        </p:nvSpPr>
        <p:spPr>
          <a:xfrm rot="16200000">
            <a:off x="2345766" y="2350609"/>
            <a:ext cx="1071127" cy="192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MX" sz="650" b="1" dirty="0"/>
              <a:t>DERECHOHABIENCIA</a:t>
            </a:r>
            <a:endParaRPr lang="es-MX" sz="650" dirty="0"/>
          </a:p>
        </p:txBody>
      </p:sp>
      <p:sp>
        <p:nvSpPr>
          <p:cNvPr id="329" name="CuadroTexto 328"/>
          <p:cNvSpPr txBox="1"/>
          <p:nvPr/>
        </p:nvSpPr>
        <p:spPr>
          <a:xfrm>
            <a:off x="2802531" y="2874599"/>
            <a:ext cx="1157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b="1" dirty="0"/>
              <a:t>1</a:t>
            </a:r>
          </a:p>
        </p:txBody>
      </p:sp>
      <p:sp>
        <p:nvSpPr>
          <p:cNvPr id="424" name="Text Box 368"/>
          <p:cNvSpPr txBox="1">
            <a:spLocks noChangeArrowheads="1"/>
          </p:cNvSpPr>
          <p:nvPr/>
        </p:nvSpPr>
        <p:spPr bwMode="auto">
          <a:xfrm>
            <a:off x="2039999" y="2982243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Fecha de nacimiento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Entidad de nacimiento</a:t>
            </a:r>
            <a:endParaRPr lang="es-ES_tradnl" altLang="es-MX" sz="500" b="1" dirty="0"/>
          </a:p>
        </p:txBody>
      </p:sp>
      <p:sp>
        <p:nvSpPr>
          <p:cNvPr id="425" name="Text Box 332"/>
          <p:cNvSpPr txBox="1">
            <a:spLocks noChangeArrowheads="1"/>
          </p:cNvSpPr>
          <p:nvPr/>
        </p:nvSpPr>
        <p:spPr bwMode="auto">
          <a:xfrm>
            <a:off x="3631258" y="1987862"/>
            <a:ext cx="1673530" cy="18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 smtClean="0"/>
              <a:t>DATOS DE RESIDENCIA HABITUAL Y TELEFÓNICO</a:t>
            </a:r>
            <a:endParaRPr lang="es-ES_tradnl" altLang="es-MX" dirty="0"/>
          </a:p>
        </p:txBody>
      </p:sp>
      <p:sp>
        <p:nvSpPr>
          <p:cNvPr id="426" name="Text Box 368"/>
          <p:cNvSpPr txBox="1">
            <a:spLocks noChangeArrowheads="1"/>
          </p:cNvSpPr>
          <p:nvPr/>
        </p:nvSpPr>
        <p:spPr bwMode="auto">
          <a:xfrm>
            <a:off x="3322698" y="2985418"/>
            <a:ext cx="1192329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Calle y número (Exterior/Interior)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Colonia y Localidad</a:t>
            </a:r>
          </a:p>
        </p:txBody>
      </p:sp>
      <p:sp>
        <p:nvSpPr>
          <p:cNvPr id="428" name="Text Box 368"/>
          <p:cNvSpPr txBox="1">
            <a:spLocks noChangeArrowheads="1"/>
          </p:cNvSpPr>
          <p:nvPr/>
        </p:nvSpPr>
        <p:spPr bwMode="auto">
          <a:xfrm>
            <a:off x="4570891" y="2996277"/>
            <a:ext cx="1120066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Municipio y Entidad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Teléfono</a:t>
            </a:r>
          </a:p>
        </p:txBody>
      </p:sp>
      <p:sp>
        <p:nvSpPr>
          <p:cNvPr id="431" name="Text Box 351"/>
          <p:cNvSpPr txBox="1">
            <a:spLocks noChangeArrowheads="1"/>
          </p:cNvSpPr>
          <p:nvPr/>
        </p:nvSpPr>
        <p:spPr bwMode="auto">
          <a:xfrm>
            <a:off x="5708964" y="1210519"/>
            <a:ext cx="519453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MEDIO DE</a:t>
            </a:r>
          </a:p>
          <a:p>
            <a:pPr algn="ctr"/>
            <a:r>
              <a:rPr lang="es-ES_tradnl" altLang="es-MX" sz="500" b="1" dirty="0" smtClean="0"/>
              <a:t>ATENCIÓN</a:t>
            </a:r>
          </a:p>
        </p:txBody>
      </p:sp>
      <p:sp>
        <p:nvSpPr>
          <p:cNvPr id="434" name="Line 58"/>
          <p:cNvSpPr>
            <a:spLocks noChangeShapeType="1"/>
          </p:cNvSpPr>
          <p:nvPr/>
        </p:nvSpPr>
        <p:spPr bwMode="auto">
          <a:xfrm>
            <a:off x="7259956" y="1328929"/>
            <a:ext cx="0" cy="523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36" name="Rectángulo 435"/>
          <p:cNvSpPr/>
          <p:nvPr/>
        </p:nvSpPr>
        <p:spPr>
          <a:xfrm rot="16200000">
            <a:off x="5689376" y="2259841"/>
            <a:ext cx="126989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446"/>
              </a:spcAft>
            </a:pPr>
            <a:r>
              <a:rPr lang="es-ES_tradnl" altLang="es-MX" sz="600" b="1" dirty="0" smtClean="0"/>
              <a:t>PROMOCIÓN Y PREVENCIÓN</a:t>
            </a:r>
            <a:endParaRPr lang="es-ES_tradnl" altLang="es-MX" sz="600" b="1" dirty="0"/>
          </a:p>
        </p:txBody>
      </p:sp>
      <p:sp>
        <p:nvSpPr>
          <p:cNvPr id="437" name="Rectángulo 436"/>
          <p:cNvSpPr/>
          <p:nvPr/>
        </p:nvSpPr>
        <p:spPr>
          <a:xfrm rot="16200000">
            <a:off x="5955056" y="2337266"/>
            <a:ext cx="10534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/>
              <a:t>CUIDADO </a:t>
            </a:r>
            <a:r>
              <a:rPr lang="es-ES_tradnl" altLang="es-MX" sz="600" b="1" dirty="0" smtClean="0"/>
              <a:t>A PACIENTE </a:t>
            </a:r>
          </a:p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CON COVID-19</a:t>
            </a:r>
            <a:endParaRPr lang="es-ES_tradnl" altLang="es-MX" sz="600" b="1" dirty="0"/>
          </a:p>
        </p:txBody>
      </p:sp>
      <p:sp>
        <p:nvSpPr>
          <p:cNvPr id="438" name="Rectángulo 437"/>
          <p:cNvSpPr/>
          <p:nvPr/>
        </p:nvSpPr>
        <p:spPr>
          <a:xfrm rot="16200000">
            <a:off x="5989053" y="2192194"/>
            <a:ext cx="13436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CONVIVENCIA CON PACIENTE </a:t>
            </a:r>
          </a:p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COVID-19</a:t>
            </a:r>
            <a:endParaRPr lang="es-ES_tradnl" altLang="es-MX" sz="600" b="1" dirty="0"/>
          </a:p>
        </p:txBody>
      </p:sp>
      <p:sp>
        <p:nvSpPr>
          <p:cNvPr id="439" name="Line 59"/>
          <p:cNvSpPr>
            <a:spLocks noChangeShapeType="1"/>
          </p:cNvSpPr>
          <p:nvPr/>
        </p:nvSpPr>
        <p:spPr bwMode="auto">
          <a:xfrm>
            <a:off x="6378416" y="1543389"/>
            <a:ext cx="0" cy="501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40" name="Line 59"/>
          <p:cNvSpPr>
            <a:spLocks noChangeShapeType="1"/>
          </p:cNvSpPr>
          <p:nvPr/>
        </p:nvSpPr>
        <p:spPr bwMode="auto">
          <a:xfrm>
            <a:off x="6901663" y="1436879"/>
            <a:ext cx="0" cy="512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41" name="Line 59"/>
          <p:cNvSpPr>
            <a:spLocks noChangeShapeType="1"/>
          </p:cNvSpPr>
          <p:nvPr/>
        </p:nvSpPr>
        <p:spPr bwMode="auto">
          <a:xfrm>
            <a:off x="6555253" y="1543389"/>
            <a:ext cx="0" cy="501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64" name="Rectángulo 463"/>
          <p:cNvSpPr/>
          <p:nvPr/>
        </p:nvSpPr>
        <p:spPr>
          <a:xfrm rot="16200000">
            <a:off x="6399989" y="2259566"/>
            <a:ext cx="12088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/>
              <a:t>CONSEJERÍA DE </a:t>
            </a:r>
            <a:endParaRPr lang="es-ES_tradnl" altLang="es-MX" sz="600" b="1" dirty="0" smtClean="0"/>
          </a:p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PLANIFICACIÓN FAMILIAR</a:t>
            </a:r>
            <a:endParaRPr lang="es-ES_tradnl" altLang="es-MX" sz="600" b="1" dirty="0"/>
          </a:p>
        </p:txBody>
      </p:sp>
      <p:sp>
        <p:nvSpPr>
          <p:cNvPr id="465" name="Rectángulo 464"/>
          <p:cNvSpPr/>
          <p:nvPr/>
        </p:nvSpPr>
        <p:spPr>
          <a:xfrm rot="16200000">
            <a:off x="6667631" y="2345282"/>
            <a:ext cx="10374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ORIENTACIÓN OTROS </a:t>
            </a:r>
          </a:p>
          <a:p>
            <a:pPr defTabSz="72000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TEMAS DE SALUD</a:t>
            </a:r>
            <a:endParaRPr lang="es-ES_tradnl" altLang="es-MX" sz="600" b="1" dirty="0"/>
          </a:p>
        </p:txBody>
      </p:sp>
      <p:sp>
        <p:nvSpPr>
          <p:cNvPr id="466" name="CuadroTexto 465"/>
          <p:cNvSpPr txBox="1"/>
          <p:nvPr/>
        </p:nvSpPr>
        <p:spPr>
          <a:xfrm>
            <a:off x="6865839" y="2869448"/>
            <a:ext cx="4672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b="1" dirty="0" smtClean="0"/>
              <a:t>11     4</a:t>
            </a:r>
            <a:endParaRPr lang="es-MX" b="1" dirty="0"/>
          </a:p>
        </p:txBody>
      </p:sp>
      <p:sp>
        <p:nvSpPr>
          <p:cNvPr id="22" name="Rectángulo 21"/>
          <p:cNvSpPr/>
          <p:nvPr/>
        </p:nvSpPr>
        <p:spPr>
          <a:xfrm>
            <a:off x="6176040" y="1394006"/>
            <a:ext cx="682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MX" sz="600" b="1" dirty="0"/>
              <a:t>COVID-19</a:t>
            </a:r>
            <a:endParaRPr lang="es-ES_tradnl" altLang="es-MX" sz="600" dirty="0"/>
          </a:p>
        </p:txBody>
      </p:sp>
      <p:sp>
        <p:nvSpPr>
          <p:cNvPr id="467" name="Line 345"/>
          <p:cNvSpPr>
            <a:spLocks noChangeShapeType="1"/>
          </p:cNvSpPr>
          <p:nvPr/>
        </p:nvSpPr>
        <p:spPr bwMode="auto">
          <a:xfrm>
            <a:off x="6141747" y="1536014"/>
            <a:ext cx="75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1938780" y="1328929"/>
            <a:ext cx="0" cy="523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5" name="Line 46"/>
          <p:cNvSpPr>
            <a:spLocks noChangeShapeType="1"/>
          </p:cNvSpPr>
          <p:nvPr/>
        </p:nvSpPr>
        <p:spPr bwMode="auto">
          <a:xfrm>
            <a:off x="12057647" y="1220980"/>
            <a:ext cx="0" cy="534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1705052" y="1328929"/>
            <a:ext cx="0" cy="523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29" name="Rectángulo 228"/>
          <p:cNvSpPr/>
          <p:nvPr/>
        </p:nvSpPr>
        <p:spPr>
          <a:xfrm rot="16200000">
            <a:off x="11211392" y="2118182"/>
            <a:ext cx="1553218" cy="18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altLang="es-MX" sz="600" b="1" dirty="0"/>
              <a:t>PASE DE VISITA A DISTANCIA</a:t>
            </a:r>
            <a:endParaRPr lang="es-MX" sz="700" dirty="0"/>
          </a:p>
        </p:txBody>
      </p:sp>
      <p:sp>
        <p:nvSpPr>
          <p:cNvPr id="234" name="Rectángulo 233"/>
          <p:cNvSpPr/>
          <p:nvPr/>
        </p:nvSpPr>
        <p:spPr>
          <a:xfrm rot="16200000">
            <a:off x="11445155" y="1495732"/>
            <a:ext cx="76940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20000">
              <a:lnSpc>
                <a:spcPts val="500"/>
              </a:lnSpc>
              <a:spcBef>
                <a:spcPts val="0"/>
              </a:spcBef>
              <a:spcAft>
                <a:spcPts val="297"/>
              </a:spcAft>
            </a:pPr>
            <a:r>
              <a:rPr lang="es-ES_tradnl" altLang="es-MX" sz="500" b="1" dirty="0"/>
              <a:t>INTERCONSULTA A </a:t>
            </a:r>
            <a:r>
              <a:rPr lang="es-ES_tradnl" altLang="es-MX" sz="500" b="1" dirty="0" smtClean="0"/>
              <a:t>DISTANCIA</a:t>
            </a:r>
            <a:endParaRPr lang="es-ES_tradnl" altLang="es-MX" sz="500" b="1" dirty="0"/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 flipH="1">
            <a:off x="10790555" y="1553133"/>
            <a:ext cx="1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1486446" y="1553133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6" name="Line 60"/>
          <p:cNvSpPr>
            <a:spLocks noChangeShapeType="1"/>
          </p:cNvSpPr>
          <p:nvPr/>
        </p:nvSpPr>
        <p:spPr bwMode="auto">
          <a:xfrm>
            <a:off x="11023045" y="1553133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7" name="Line 61"/>
          <p:cNvSpPr>
            <a:spLocks noChangeShapeType="1"/>
          </p:cNvSpPr>
          <p:nvPr/>
        </p:nvSpPr>
        <p:spPr bwMode="auto">
          <a:xfrm>
            <a:off x="10905719" y="1553133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8" name="Line 60"/>
          <p:cNvSpPr>
            <a:spLocks noChangeShapeType="1"/>
          </p:cNvSpPr>
          <p:nvPr/>
        </p:nvSpPr>
        <p:spPr bwMode="auto">
          <a:xfrm>
            <a:off x="11374228" y="1553133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4" name="Line 382"/>
          <p:cNvSpPr>
            <a:spLocks noChangeShapeType="1"/>
          </p:cNvSpPr>
          <p:nvPr/>
        </p:nvSpPr>
        <p:spPr bwMode="auto">
          <a:xfrm>
            <a:off x="11253258" y="1328929"/>
            <a:ext cx="0" cy="524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9" name="Line 30"/>
          <p:cNvSpPr>
            <a:spLocks noChangeShapeType="1"/>
          </p:cNvSpPr>
          <p:nvPr/>
        </p:nvSpPr>
        <p:spPr bwMode="auto">
          <a:xfrm flipH="1">
            <a:off x="10665603" y="1328929"/>
            <a:ext cx="1" cy="52264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2" name="Text Box 351"/>
          <p:cNvSpPr txBox="1">
            <a:spLocks noChangeArrowheads="1"/>
          </p:cNvSpPr>
          <p:nvPr/>
        </p:nvSpPr>
        <p:spPr bwMode="auto">
          <a:xfrm>
            <a:off x="10629494" y="1317967"/>
            <a:ext cx="649062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SEGUIMIENTO</a:t>
            </a:r>
          </a:p>
          <a:p>
            <a:pPr algn="ctr"/>
            <a:r>
              <a:rPr lang="es-ES_tradnl" altLang="es-MX" sz="500" b="1" dirty="0" smtClean="0"/>
              <a:t>A DISTANCIA</a:t>
            </a:r>
            <a:endParaRPr lang="es-ES_tradnl" altLang="es-MX" sz="500" dirty="0"/>
          </a:p>
        </p:txBody>
      </p:sp>
      <p:sp>
        <p:nvSpPr>
          <p:cNvPr id="223" name="Rectángulo 222"/>
          <p:cNvSpPr/>
          <p:nvPr/>
        </p:nvSpPr>
        <p:spPr>
          <a:xfrm rot="16200000">
            <a:off x="10187490" y="2230659"/>
            <a:ext cx="132826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altLang="es-MX" sz="600" b="1" dirty="0"/>
              <a:t>ENFERMOS </a:t>
            </a:r>
            <a:r>
              <a:rPr lang="es-ES_tradnl" altLang="es-MX" sz="600" b="1" dirty="0" smtClean="0"/>
              <a:t>CRÓNICOS (UCID)</a:t>
            </a:r>
            <a:endParaRPr lang="es-MX" sz="700" dirty="0"/>
          </a:p>
        </p:txBody>
      </p:sp>
      <p:sp>
        <p:nvSpPr>
          <p:cNvPr id="225" name="Rectángulo 224"/>
          <p:cNvSpPr/>
          <p:nvPr/>
        </p:nvSpPr>
        <p:spPr>
          <a:xfrm rot="16200000">
            <a:off x="10459902" y="2622822"/>
            <a:ext cx="543070" cy="185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/>
            <a:r>
              <a:rPr lang="es-MX" altLang="es-MX" sz="600" b="1" dirty="0"/>
              <a:t>COVID-19</a:t>
            </a:r>
            <a:endParaRPr lang="es-MX" altLang="es-MX" sz="600" b="1" dirty="0" smtClean="0"/>
          </a:p>
        </p:txBody>
      </p:sp>
      <p:sp>
        <p:nvSpPr>
          <p:cNvPr id="226" name="Rectángulo 225"/>
          <p:cNvSpPr/>
          <p:nvPr/>
        </p:nvSpPr>
        <p:spPr>
          <a:xfrm rot="16200000">
            <a:off x="10420516" y="2232590"/>
            <a:ext cx="132440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/>
            <a:r>
              <a:rPr lang="es-ES_tradnl" altLang="es-MX" sz="600" b="1" dirty="0"/>
              <a:t>SALUD MATERNA-PERINATAL</a:t>
            </a:r>
          </a:p>
        </p:txBody>
      </p:sp>
      <p:sp>
        <p:nvSpPr>
          <p:cNvPr id="248" name="Rectángulo 247"/>
          <p:cNvSpPr/>
          <p:nvPr/>
        </p:nvSpPr>
        <p:spPr>
          <a:xfrm rot="16200000">
            <a:off x="10573153" y="2498688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372"/>
              </a:spcBef>
              <a:spcAft>
                <a:spcPts val="0"/>
              </a:spcAft>
            </a:pPr>
            <a:r>
              <a:rPr lang="es-ES_tradnl" altLang="es-MX" sz="600" b="1" dirty="0"/>
              <a:t>SALUD MENTAL</a:t>
            </a:r>
            <a:endParaRPr lang="es-ES_tradnl" altLang="es-MX" sz="600" dirty="0"/>
          </a:p>
        </p:txBody>
      </p:sp>
      <p:sp>
        <p:nvSpPr>
          <p:cNvPr id="469" name="Text Box 351"/>
          <p:cNvSpPr txBox="1">
            <a:spLocks noChangeArrowheads="1"/>
          </p:cNvSpPr>
          <p:nvPr/>
        </p:nvSpPr>
        <p:spPr bwMode="auto">
          <a:xfrm>
            <a:off x="11178167" y="1308854"/>
            <a:ext cx="598635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ctr">
              <a:defRPr sz="500" b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_tradnl" altLang="es-MX" dirty="0"/>
              <a:t>MONITOREO A </a:t>
            </a:r>
            <a:r>
              <a:rPr lang="es-ES_tradnl" altLang="es-MX" dirty="0" smtClean="0"/>
              <a:t>DISTANCIA</a:t>
            </a:r>
            <a:endParaRPr lang="es-ES_tradnl" altLang="es-MX" dirty="0"/>
          </a:p>
        </p:txBody>
      </p:sp>
      <p:sp>
        <p:nvSpPr>
          <p:cNvPr id="470" name="Rectángulo 469"/>
          <p:cNvSpPr/>
          <p:nvPr/>
        </p:nvSpPr>
        <p:spPr>
          <a:xfrm rot="16200000">
            <a:off x="10900827" y="2366441"/>
            <a:ext cx="105670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MX" sz="600" b="1" dirty="0"/>
              <a:t>ENFERMOS CRÓNICOS</a:t>
            </a:r>
            <a:endParaRPr lang="es-MX" sz="700" dirty="0"/>
          </a:p>
        </p:txBody>
      </p:sp>
      <p:sp>
        <p:nvSpPr>
          <p:cNvPr id="471" name="Rectángulo 470"/>
          <p:cNvSpPr/>
          <p:nvPr/>
        </p:nvSpPr>
        <p:spPr>
          <a:xfrm rot="16200000">
            <a:off x="11054080" y="2624524"/>
            <a:ext cx="54053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/>
            <a:r>
              <a:rPr lang="es-MX" altLang="es-MX" sz="600" b="1" dirty="0"/>
              <a:t>COVID-19</a:t>
            </a:r>
            <a:endParaRPr lang="es-MX" altLang="es-MX" sz="600" b="1" dirty="0" smtClean="0"/>
          </a:p>
        </p:txBody>
      </p:sp>
      <p:sp>
        <p:nvSpPr>
          <p:cNvPr id="472" name="Rectángulo 471"/>
          <p:cNvSpPr/>
          <p:nvPr/>
        </p:nvSpPr>
        <p:spPr>
          <a:xfrm rot="16200000">
            <a:off x="10951787" y="2306328"/>
            <a:ext cx="117692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/>
            <a:r>
              <a:rPr lang="es-ES_tradnl" altLang="es-MX" sz="600" b="1" dirty="0" smtClean="0"/>
              <a:t>EMBARAZO Y PUERPERIO</a:t>
            </a:r>
            <a:endParaRPr lang="es-ES_tradnl" altLang="es-MX" sz="600" b="1" dirty="0"/>
          </a:p>
        </p:txBody>
      </p:sp>
      <p:sp>
        <p:nvSpPr>
          <p:cNvPr id="474" name="CuadroTexto 473"/>
          <p:cNvSpPr txBox="1"/>
          <p:nvPr/>
        </p:nvSpPr>
        <p:spPr>
          <a:xfrm>
            <a:off x="11075839" y="2880878"/>
            <a:ext cx="5887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b="1" dirty="0" smtClean="0"/>
              <a:t>5   6    6    6</a:t>
            </a:r>
            <a:endParaRPr lang="es-MX" b="1" dirty="0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9607370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 flipH="1">
            <a:off x="9025844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35" name="Rectángulo 234"/>
          <p:cNvSpPr/>
          <p:nvPr/>
        </p:nvSpPr>
        <p:spPr>
          <a:xfrm rot="16200000">
            <a:off x="8321364" y="2123259"/>
            <a:ext cx="1536869" cy="19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149"/>
              </a:spcBef>
              <a:spcAft>
                <a:spcPts val="0"/>
              </a:spcAft>
            </a:pPr>
            <a:r>
              <a:rPr lang="es-ES_tradnl" altLang="es-MX" sz="600" b="1" dirty="0"/>
              <a:t>EMBARAZO </a:t>
            </a:r>
            <a:r>
              <a:rPr lang="es-ES_tradnl" altLang="es-MX" sz="600" b="1" dirty="0" smtClean="0"/>
              <a:t>(</a:t>
            </a:r>
            <a:r>
              <a:rPr lang="es-ES_tradnl" altLang="es-MX" sz="500" b="1" dirty="0" smtClean="0"/>
              <a:t>SEMANA DE GESTACIÓN</a:t>
            </a:r>
            <a:r>
              <a:rPr lang="es-ES_tradnl" altLang="es-MX" sz="600" b="1" dirty="0" smtClean="0"/>
              <a:t>)</a:t>
            </a:r>
            <a:endParaRPr lang="es-ES_tradnl" altLang="es-MX" sz="600" b="1" dirty="0"/>
          </a:p>
        </p:txBody>
      </p:sp>
      <p:sp>
        <p:nvSpPr>
          <p:cNvPr id="236" name="Rectángulo 235"/>
          <p:cNvSpPr/>
          <p:nvPr/>
        </p:nvSpPr>
        <p:spPr>
          <a:xfrm rot="16200000">
            <a:off x="8557648" y="2243558"/>
            <a:ext cx="1296274" cy="190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149"/>
              </a:spcBef>
              <a:spcAft>
                <a:spcPts val="297"/>
              </a:spcAft>
            </a:pPr>
            <a:r>
              <a:rPr lang="es-ES_tradnl" altLang="es-MX" sz="600" b="1" dirty="0"/>
              <a:t>PUERPERIO </a:t>
            </a:r>
            <a:r>
              <a:rPr lang="es-ES_tradnl" altLang="es-MX" sz="600" b="1" dirty="0" smtClean="0"/>
              <a:t>(DÍAS)</a:t>
            </a:r>
            <a:endParaRPr lang="es-ES_tradnl" altLang="es-MX" sz="600" b="1" dirty="0"/>
          </a:p>
        </p:txBody>
      </p:sp>
      <p:sp>
        <p:nvSpPr>
          <p:cNvPr id="238" name="Rectángulo 237"/>
          <p:cNvSpPr/>
          <p:nvPr/>
        </p:nvSpPr>
        <p:spPr>
          <a:xfrm rot="16200000">
            <a:off x="9140467" y="2594970"/>
            <a:ext cx="593449" cy="190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altLang="es-MX" sz="600" b="1" dirty="0"/>
              <a:t>DIABETES</a:t>
            </a:r>
            <a:endParaRPr lang="es-MX" sz="700" dirty="0"/>
          </a:p>
        </p:txBody>
      </p:sp>
      <p:sp>
        <p:nvSpPr>
          <p:cNvPr id="475" name="Line 338"/>
          <p:cNvSpPr>
            <a:spLocks noChangeShapeType="1"/>
          </p:cNvSpPr>
          <p:nvPr/>
        </p:nvSpPr>
        <p:spPr bwMode="auto">
          <a:xfrm>
            <a:off x="9846017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76" name="Line 58"/>
          <p:cNvSpPr>
            <a:spLocks noChangeShapeType="1"/>
          </p:cNvSpPr>
          <p:nvPr/>
        </p:nvSpPr>
        <p:spPr bwMode="auto">
          <a:xfrm>
            <a:off x="9723470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77" name="Line 339"/>
          <p:cNvSpPr>
            <a:spLocks noChangeShapeType="1"/>
          </p:cNvSpPr>
          <p:nvPr/>
        </p:nvSpPr>
        <p:spPr bwMode="auto">
          <a:xfrm>
            <a:off x="10077810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78" name="Line 59"/>
          <p:cNvSpPr>
            <a:spLocks noChangeShapeType="1"/>
          </p:cNvSpPr>
          <p:nvPr/>
        </p:nvSpPr>
        <p:spPr bwMode="auto">
          <a:xfrm>
            <a:off x="9963329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79" name="Rectángulo 478"/>
          <p:cNvSpPr/>
          <p:nvPr/>
        </p:nvSpPr>
        <p:spPr>
          <a:xfrm rot="16200000">
            <a:off x="9027433" y="2376226"/>
            <a:ext cx="103713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/>
              <a:t>HIPERTENSIÓN </a:t>
            </a:r>
          </a:p>
        </p:txBody>
      </p:sp>
      <p:sp>
        <p:nvSpPr>
          <p:cNvPr id="480" name="Rectángulo 479"/>
          <p:cNvSpPr/>
          <p:nvPr/>
        </p:nvSpPr>
        <p:spPr>
          <a:xfrm rot="16200000">
            <a:off x="9471536" y="2344223"/>
            <a:ext cx="110113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/>
              <a:t>INMUNOSUPRESIÓN</a:t>
            </a:r>
          </a:p>
        </p:txBody>
      </p:sp>
      <p:sp>
        <p:nvSpPr>
          <p:cNvPr id="481" name="Rectángulo 480"/>
          <p:cNvSpPr/>
          <p:nvPr/>
        </p:nvSpPr>
        <p:spPr>
          <a:xfrm rot="16200000">
            <a:off x="8916051" y="2139688"/>
            <a:ext cx="151020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/>
            <a:r>
              <a:rPr lang="es-MX" altLang="es-MX" sz="600" b="1" dirty="0"/>
              <a:t>ENFERMEDAD CARDIOVASCULAR</a:t>
            </a:r>
          </a:p>
        </p:txBody>
      </p:sp>
      <p:sp>
        <p:nvSpPr>
          <p:cNvPr id="482" name="Rectángulo 481"/>
          <p:cNvSpPr/>
          <p:nvPr/>
        </p:nvSpPr>
        <p:spPr>
          <a:xfrm rot="16200000">
            <a:off x="9434571" y="2183699"/>
            <a:ext cx="142218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297"/>
              </a:spcBef>
              <a:spcAft>
                <a:spcPts val="0"/>
              </a:spcAft>
            </a:pPr>
            <a:r>
              <a:rPr lang="es-ES_tradnl" altLang="es-MX" sz="600" b="1" dirty="0"/>
              <a:t>INSUFICIENCIA RENAL CRÓNICA</a:t>
            </a:r>
          </a:p>
        </p:txBody>
      </p:sp>
      <p:sp>
        <p:nvSpPr>
          <p:cNvPr id="483" name="Rectángulo 482"/>
          <p:cNvSpPr/>
          <p:nvPr/>
        </p:nvSpPr>
        <p:spPr>
          <a:xfrm rot="16200000">
            <a:off x="9584356" y="2688645"/>
            <a:ext cx="41229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372"/>
              </a:spcBef>
              <a:spcAft>
                <a:spcPts val="0"/>
              </a:spcAft>
            </a:pPr>
            <a:r>
              <a:rPr lang="es-ES_tradnl" altLang="es-MX" sz="600" b="1" dirty="0"/>
              <a:t>ASMA</a:t>
            </a:r>
          </a:p>
        </p:txBody>
      </p:sp>
      <p:sp>
        <p:nvSpPr>
          <p:cNvPr id="3081" name="Line 34"/>
          <p:cNvSpPr>
            <a:spLocks noChangeShapeType="1"/>
          </p:cNvSpPr>
          <p:nvPr/>
        </p:nvSpPr>
        <p:spPr bwMode="auto">
          <a:xfrm flipH="1">
            <a:off x="8791224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8" name="Line 20"/>
          <p:cNvSpPr>
            <a:spLocks noChangeShapeType="1"/>
          </p:cNvSpPr>
          <p:nvPr/>
        </p:nvSpPr>
        <p:spPr bwMode="auto">
          <a:xfrm flipH="1">
            <a:off x="8670146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 flipH="1">
            <a:off x="8907211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05" name="Rectángulo 204"/>
          <p:cNvSpPr/>
          <p:nvPr/>
        </p:nvSpPr>
        <p:spPr>
          <a:xfrm rot="16200000">
            <a:off x="6678925" y="2246791"/>
            <a:ext cx="129600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MX" sz="600" b="1" dirty="0"/>
              <a:t>FIEBRE</a:t>
            </a:r>
          </a:p>
        </p:txBody>
      </p:sp>
      <p:sp>
        <p:nvSpPr>
          <p:cNvPr id="217" name="Rectángulo 216"/>
          <p:cNvSpPr/>
          <p:nvPr/>
        </p:nvSpPr>
        <p:spPr>
          <a:xfrm rot="16200000">
            <a:off x="7159038" y="2253813"/>
            <a:ext cx="1283707" cy="18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297"/>
              </a:spcBef>
              <a:spcAft>
                <a:spcPts val="297"/>
              </a:spcAft>
            </a:pPr>
            <a:r>
              <a:rPr lang="es-ES_tradnl" altLang="es-MX" sz="600" b="1" dirty="0"/>
              <a:t>CONJUNTIVITIS</a:t>
            </a:r>
          </a:p>
        </p:txBody>
      </p:sp>
      <p:sp>
        <p:nvSpPr>
          <p:cNvPr id="221" name="Rectángulo 220"/>
          <p:cNvSpPr/>
          <p:nvPr/>
        </p:nvSpPr>
        <p:spPr>
          <a:xfrm rot="16200000">
            <a:off x="8217841" y="2253813"/>
            <a:ext cx="1283707" cy="18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MX" altLang="es-MX" sz="600" b="1" dirty="0"/>
              <a:t>DISGEUSIA </a:t>
            </a:r>
            <a:r>
              <a:rPr lang="es-MX" altLang="es-MX" sz="600" b="1" dirty="0" smtClean="0"/>
              <a:t>Y/O ANOSMIA</a:t>
            </a:r>
            <a:endParaRPr lang="es-MX" altLang="es-MX" sz="600" b="1" dirty="0"/>
          </a:p>
        </p:txBody>
      </p:sp>
      <p:sp>
        <p:nvSpPr>
          <p:cNvPr id="222" name="Rectángulo 221"/>
          <p:cNvSpPr/>
          <p:nvPr/>
        </p:nvSpPr>
        <p:spPr>
          <a:xfrm rot="16200000">
            <a:off x="8332021" y="2253813"/>
            <a:ext cx="1283707" cy="18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600" b="1" dirty="0" smtClean="0"/>
              <a:t>OTRO</a:t>
            </a:r>
            <a:endParaRPr lang="es-MX" sz="700" dirty="0"/>
          </a:p>
        </p:txBody>
      </p:sp>
      <p:sp>
        <p:nvSpPr>
          <p:cNvPr id="433" name="Line 338"/>
          <p:cNvSpPr>
            <a:spLocks noChangeShapeType="1"/>
          </p:cNvSpPr>
          <p:nvPr/>
        </p:nvSpPr>
        <p:spPr bwMode="auto">
          <a:xfrm flipH="1">
            <a:off x="8322915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48" name="Line 339"/>
          <p:cNvSpPr>
            <a:spLocks noChangeShapeType="1"/>
          </p:cNvSpPr>
          <p:nvPr/>
        </p:nvSpPr>
        <p:spPr bwMode="auto">
          <a:xfrm>
            <a:off x="7614264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49" name="Line 59"/>
          <p:cNvSpPr>
            <a:spLocks noChangeShapeType="1"/>
          </p:cNvSpPr>
          <p:nvPr/>
        </p:nvSpPr>
        <p:spPr bwMode="auto">
          <a:xfrm>
            <a:off x="7379713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50" name="Line 377"/>
          <p:cNvSpPr>
            <a:spLocks noChangeShapeType="1"/>
          </p:cNvSpPr>
          <p:nvPr/>
        </p:nvSpPr>
        <p:spPr bwMode="auto">
          <a:xfrm>
            <a:off x="7494685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51" name="Line 377"/>
          <p:cNvSpPr>
            <a:spLocks noChangeShapeType="1"/>
          </p:cNvSpPr>
          <p:nvPr/>
        </p:nvSpPr>
        <p:spPr bwMode="auto">
          <a:xfrm flipH="1">
            <a:off x="7966154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52" name="Line 339"/>
          <p:cNvSpPr>
            <a:spLocks noChangeShapeType="1"/>
          </p:cNvSpPr>
          <p:nvPr/>
        </p:nvSpPr>
        <p:spPr bwMode="auto">
          <a:xfrm flipH="1">
            <a:off x="8082563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53" name="Line 59"/>
          <p:cNvSpPr>
            <a:spLocks noChangeShapeType="1"/>
          </p:cNvSpPr>
          <p:nvPr/>
        </p:nvSpPr>
        <p:spPr bwMode="auto">
          <a:xfrm flipH="1">
            <a:off x="7729582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54" name="Line 377"/>
          <p:cNvSpPr>
            <a:spLocks noChangeShapeType="1"/>
          </p:cNvSpPr>
          <p:nvPr/>
        </p:nvSpPr>
        <p:spPr bwMode="auto">
          <a:xfrm flipH="1">
            <a:off x="7847729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0" name="Rectángulo 209"/>
          <p:cNvSpPr/>
          <p:nvPr/>
        </p:nvSpPr>
        <p:spPr>
          <a:xfrm rot="16200000">
            <a:off x="8494431" y="2656585"/>
            <a:ext cx="47641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DISNEA</a:t>
            </a:r>
          </a:p>
        </p:txBody>
      </p:sp>
      <p:sp>
        <p:nvSpPr>
          <p:cNvPr id="444" name="Rectángulo 443"/>
          <p:cNvSpPr/>
          <p:nvPr/>
        </p:nvSpPr>
        <p:spPr>
          <a:xfrm rot="16200000">
            <a:off x="7973865" y="2252544"/>
            <a:ext cx="1283707" cy="185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00" b="1" dirty="0"/>
              <a:t>DOLOR TORÁCICO</a:t>
            </a:r>
          </a:p>
        </p:txBody>
      </p:sp>
      <p:sp>
        <p:nvSpPr>
          <p:cNvPr id="213" name="Rectángulo 212"/>
          <p:cNvSpPr/>
          <p:nvPr/>
        </p:nvSpPr>
        <p:spPr>
          <a:xfrm rot="16200000">
            <a:off x="7861056" y="2252544"/>
            <a:ext cx="1283707" cy="185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 smtClean="0"/>
              <a:t>DIARREA Y/O VÓMITO</a:t>
            </a:r>
            <a:endParaRPr lang="es-ES_tradnl" altLang="es-MX" sz="600" b="1" dirty="0"/>
          </a:p>
        </p:txBody>
      </p:sp>
      <p:sp>
        <p:nvSpPr>
          <p:cNvPr id="458" name="Rectángulo 457"/>
          <p:cNvSpPr/>
          <p:nvPr/>
        </p:nvSpPr>
        <p:spPr>
          <a:xfrm rot="16200000">
            <a:off x="7698694" y="2204137"/>
            <a:ext cx="1378745" cy="187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MX" altLang="es-MX" sz="600" b="1" dirty="0"/>
              <a:t>ATAQUE AL ESTADO GENERAL</a:t>
            </a:r>
          </a:p>
        </p:txBody>
      </p:sp>
      <p:sp>
        <p:nvSpPr>
          <p:cNvPr id="206" name="Rectángulo 205"/>
          <p:cNvSpPr/>
          <p:nvPr/>
        </p:nvSpPr>
        <p:spPr>
          <a:xfrm rot="16200000">
            <a:off x="7261763" y="2245510"/>
            <a:ext cx="1296000" cy="187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00" b="1" dirty="0" smtClean="0"/>
              <a:t>TOS</a:t>
            </a:r>
            <a:endParaRPr lang="es-ES_tradnl" altLang="es-MX" sz="600" b="1" dirty="0"/>
          </a:p>
        </p:txBody>
      </p:sp>
      <p:sp>
        <p:nvSpPr>
          <p:cNvPr id="209" name="Rectángulo 208"/>
          <p:cNvSpPr/>
          <p:nvPr/>
        </p:nvSpPr>
        <p:spPr>
          <a:xfrm rot="16200000">
            <a:off x="7743680" y="2620517"/>
            <a:ext cx="5485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MX" altLang="es-MX" sz="600" b="1" dirty="0" smtClean="0"/>
              <a:t>CEFALEA</a:t>
            </a:r>
            <a:endParaRPr lang="es-MX" altLang="es-MX" sz="600" b="1" dirty="0"/>
          </a:p>
        </p:txBody>
      </p:sp>
      <p:sp>
        <p:nvSpPr>
          <p:cNvPr id="456" name="Rectángulo 455"/>
          <p:cNvSpPr/>
          <p:nvPr/>
        </p:nvSpPr>
        <p:spPr>
          <a:xfrm rot="16200000">
            <a:off x="7501906" y="2252544"/>
            <a:ext cx="1283707" cy="185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MX" sz="600" b="1" dirty="0"/>
              <a:t>MIALGIAS</a:t>
            </a:r>
          </a:p>
        </p:txBody>
      </p:sp>
      <p:sp>
        <p:nvSpPr>
          <p:cNvPr id="457" name="Rectángulo 456"/>
          <p:cNvSpPr/>
          <p:nvPr/>
        </p:nvSpPr>
        <p:spPr>
          <a:xfrm rot="16200000">
            <a:off x="7618590" y="2252544"/>
            <a:ext cx="1283707" cy="185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297"/>
              </a:spcAft>
            </a:pPr>
            <a:r>
              <a:rPr lang="es-ES_tradnl" altLang="es-MX" sz="600" b="1" dirty="0"/>
              <a:t>ARTRALGIAS</a:t>
            </a:r>
          </a:p>
        </p:txBody>
      </p:sp>
      <p:sp>
        <p:nvSpPr>
          <p:cNvPr id="445" name="Rectángulo 444"/>
          <p:cNvSpPr/>
          <p:nvPr/>
        </p:nvSpPr>
        <p:spPr>
          <a:xfrm rot="16200000">
            <a:off x="6792313" y="2253813"/>
            <a:ext cx="1283707" cy="18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MX" altLang="es-MX" sz="600" b="1" dirty="0"/>
              <a:t>ESCALOFRÍOS</a:t>
            </a:r>
          </a:p>
        </p:txBody>
      </p:sp>
      <p:sp>
        <p:nvSpPr>
          <p:cNvPr id="446" name="Rectángulo 445"/>
          <p:cNvSpPr/>
          <p:nvPr/>
        </p:nvSpPr>
        <p:spPr>
          <a:xfrm rot="16200000">
            <a:off x="6915283" y="2253813"/>
            <a:ext cx="1283707" cy="18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/>
              <a:t>ODINOFAGIA</a:t>
            </a:r>
            <a:endParaRPr lang="es-ES_tradnl" altLang="es-MX" sz="600" b="1" dirty="0" smtClean="0"/>
          </a:p>
        </p:txBody>
      </p:sp>
      <p:sp>
        <p:nvSpPr>
          <p:cNvPr id="455" name="Line 339"/>
          <p:cNvSpPr>
            <a:spLocks noChangeShapeType="1"/>
          </p:cNvSpPr>
          <p:nvPr/>
        </p:nvSpPr>
        <p:spPr bwMode="auto">
          <a:xfrm flipH="1">
            <a:off x="8200986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59" name="Rectángulo 458"/>
          <p:cNvSpPr/>
          <p:nvPr/>
        </p:nvSpPr>
        <p:spPr>
          <a:xfrm rot="16200000">
            <a:off x="7031833" y="2253813"/>
            <a:ext cx="1283707" cy="18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/>
              <a:t>RINORREA</a:t>
            </a:r>
            <a:endParaRPr lang="es-ES_tradnl" altLang="es-MX" sz="600" b="1" dirty="0" smtClean="0"/>
          </a:p>
        </p:txBody>
      </p:sp>
      <p:sp>
        <p:nvSpPr>
          <p:cNvPr id="460" name="Line 338"/>
          <p:cNvSpPr>
            <a:spLocks noChangeShapeType="1"/>
          </p:cNvSpPr>
          <p:nvPr/>
        </p:nvSpPr>
        <p:spPr bwMode="auto">
          <a:xfrm flipH="1">
            <a:off x="8438777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61" name="Line 338"/>
          <p:cNvSpPr>
            <a:spLocks noChangeShapeType="1"/>
          </p:cNvSpPr>
          <p:nvPr/>
        </p:nvSpPr>
        <p:spPr bwMode="auto">
          <a:xfrm flipH="1">
            <a:off x="8553408" y="1441642"/>
            <a:ext cx="0" cy="51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84" name="Line 30"/>
          <p:cNvSpPr>
            <a:spLocks noChangeShapeType="1"/>
          </p:cNvSpPr>
          <p:nvPr/>
        </p:nvSpPr>
        <p:spPr bwMode="auto">
          <a:xfrm>
            <a:off x="9143436" y="1553132"/>
            <a:ext cx="1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85" name="Line 30"/>
          <p:cNvSpPr>
            <a:spLocks noChangeShapeType="1"/>
          </p:cNvSpPr>
          <p:nvPr/>
        </p:nvSpPr>
        <p:spPr bwMode="auto">
          <a:xfrm>
            <a:off x="9489655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86" name="Rectángulo 485"/>
          <p:cNvSpPr/>
          <p:nvPr/>
        </p:nvSpPr>
        <p:spPr>
          <a:xfrm rot="16200000">
            <a:off x="9542507" y="2528982"/>
            <a:ext cx="73161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/>
            <a:r>
              <a:rPr lang="es-MX" altLang="es-MX" sz="600" b="1" dirty="0"/>
              <a:t>EPOC</a:t>
            </a:r>
          </a:p>
        </p:txBody>
      </p:sp>
      <p:sp>
        <p:nvSpPr>
          <p:cNvPr id="487" name="Line 30"/>
          <p:cNvSpPr>
            <a:spLocks noChangeShapeType="1"/>
          </p:cNvSpPr>
          <p:nvPr/>
        </p:nvSpPr>
        <p:spPr bwMode="auto">
          <a:xfrm>
            <a:off x="9256779" y="1553132"/>
            <a:ext cx="1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88" name="Line 30"/>
          <p:cNvSpPr>
            <a:spLocks noChangeShapeType="1"/>
          </p:cNvSpPr>
          <p:nvPr/>
        </p:nvSpPr>
        <p:spPr bwMode="auto">
          <a:xfrm>
            <a:off x="9375519" y="1553132"/>
            <a:ext cx="1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89" name="Rectángulo 488"/>
          <p:cNvSpPr/>
          <p:nvPr/>
        </p:nvSpPr>
        <p:spPr>
          <a:xfrm rot="16200000">
            <a:off x="9012016" y="2585854"/>
            <a:ext cx="611680" cy="19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297"/>
              </a:spcBef>
              <a:spcAft>
                <a:spcPts val="0"/>
              </a:spcAft>
            </a:pPr>
            <a:r>
              <a:rPr lang="es-ES_tradnl" altLang="es-MX" sz="600" b="1" dirty="0"/>
              <a:t>OBESIDAD</a:t>
            </a:r>
          </a:p>
        </p:txBody>
      </p:sp>
      <p:sp>
        <p:nvSpPr>
          <p:cNvPr id="490" name="Line 338"/>
          <p:cNvSpPr>
            <a:spLocks noChangeShapeType="1"/>
          </p:cNvSpPr>
          <p:nvPr/>
        </p:nvSpPr>
        <p:spPr bwMode="auto">
          <a:xfrm>
            <a:off x="10196862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91" name="Line 59"/>
          <p:cNvSpPr>
            <a:spLocks noChangeShapeType="1"/>
          </p:cNvSpPr>
          <p:nvPr/>
        </p:nvSpPr>
        <p:spPr bwMode="auto">
          <a:xfrm>
            <a:off x="10312904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92" name="Rectángulo 491"/>
          <p:cNvSpPr/>
          <p:nvPr/>
        </p:nvSpPr>
        <p:spPr>
          <a:xfrm rot="16200000">
            <a:off x="9714440" y="2344223"/>
            <a:ext cx="110113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0"/>
              </a:spcBef>
              <a:spcAft>
                <a:spcPts val="0"/>
              </a:spcAft>
            </a:pPr>
            <a:r>
              <a:rPr lang="es-ES_tradnl" altLang="es-MX" sz="600" b="1" dirty="0"/>
              <a:t>TABAQUISMO</a:t>
            </a:r>
          </a:p>
        </p:txBody>
      </p:sp>
      <p:sp>
        <p:nvSpPr>
          <p:cNvPr id="493" name="Rectángulo 492"/>
          <p:cNvSpPr/>
          <p:nvPr/>
        </p:nvSpPr>
        <p:spPr>
          <a:xfrm rot="16200000">
            <a:off x="10120314" y="2635745"/>
            <a:ext cx="51809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>
              <a:spcBef>
                <a:spcPts val="297"/>
              </a:spcBef>
              <a:spcAft>
                <a:spcPts val="0"/>
              </a:spcAft>
            </a:pPr>
            <a:r>
              <a:rPr lang="es-ES_tradnl" altLang="es-MX" sz="600" b="1" dirty="0"/>
              <a:t>VIH/SIDA</a:t>
            </a:r>
          </a:p>
        </p:txBody>
      </p:sp>
      <p:sp>
        <p:nvSpPr>
          <p:cNvPr id="494" name="Rectángulo 493"/>
          <p:cNvSpPr/>
          <p:nvPr/>
        </p:nvSpPr>
        <p:spPr>
          <a:xfrm rot="16200000">
            <a:off x="10242309" y="2634901"/>
            <a:ext cx="518912" cy="185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297"/>
              </a:spcBef>
              <a:spcAft>
                <a:spcPts val="0"/>
              </a:spcAft>
            </a:pPr>
            <a:r>
              <a:rPr lang="es-ES_tradnl" altLang="es-MX" sz="600" b="1" dirty="0" smtClean="0"/>
              <a:t>CÁNCER</a:t>
            </a:r>
            <a:endParaRPr lang="es-ES_tradnl" altLang="es-MX" sz="600" b="1" dirty="0"/>
          </a:p>
        </p:txBody>
      </p:sp>
      <p:sp>
        <p:nvSpPr>
          <p:cNvPr id="495" name="Rectángulo 494"/>
          <p:cNvSpPr/>
          <p:nvPr/>
        </p:nvSpPr>
        <p:spPr>
          <a:xfrm rot="16200000">
            <a:off x="10413485" y="2690465"/>
            <a:ext cx="407785" cy="185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spcBef>
                <a:spcPts val="297"/>
              </a:spcBef>
              <a:spcAft>
                <a:spcPts val="0"/>
              </a:spcAft>
            </a:pPr>
            <a:r>
              <a:rPr lang="es-ES_tradnl" altLang="es-MX" sz="600" b="1" dirty="0" smtClean="0"/>
              <a:t>OTRO</a:t>
            </a:r>
            <a:endParaRPr lang="es-ES_tradnl" altLang="es-MX" sz="600" b="1" dirty="0"/>
          </a:p>
        </p:txBody>
      </p:sp>
      <p:sp>
        <p:nvSpPr>
          <p:cNvPr id="496" name="Line 338"/>
          <p:cNvSpPr>
            <a:spLocks noChangeShapeType="1"/>
          </p:cNvSpPr>
          <p:nvPr/>
        </p:nvSpPr>
        <p:spPr bwMode="auto">
          <a:xfrm>
            <a:off x="10431501" y="1553132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97" name="Line 59"/>
          <p:cNvSpPr>
            <a:spLocks noChangeShapeType="1"/>
          </p:cNvSpPr>
          <p:nvPr/>
        </p:nvSpPr>
        <p:spPr bwMode="auto">
          <a:xfrm flipH="1">
            <a:off x="10550082" y="1553132"/>
            <a:ext cx="1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498" name="CuadroTexto 497"/>
          <p:cNvSpPr txBox="1"/>
          <p:nvPr/>
        </p:nvSpPr>
        <p:spPr>
          <a:xfrm>
            <a:off x="68531" y="6533680"/>
            <a:ext cx="12086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DERECHOHABIENCIA: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.INSABI/SPSS,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.PEMEX,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.SEDENA,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.SEMAR,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.IMSS-BIENESTAR,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.GOBIERNO ESTATAL,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.SEGURO PRIVADO,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.ISFAM,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 IGANORA,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  <a:endParaRPr lang="es-MX" sz="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CLAVE DE EDAD: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.DÍAS,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 </a:t>
            </a:r>
            <a:endParaRPr lang="es-MX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SEXO: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.MUJER,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.ITERSEXUAL,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 IGNORA,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ESPECIFICADO</a:t>
            </a:r>
            <a:endParaRPr lang="es-MX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indent="-90488" algn="just">
              <a:spcAft>
                <a:spcPts val="0"/>
              </a:spcAft>
            </a:pP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ORIENTACIÓN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 TEMAS DE SALUD: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.DEPRESIÓN,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.ANSIEDAD,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.ADICCIONES,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 PROBLEMA DE SALUD MENTAL,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.VACUNACIÓN,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.ESTIMULACIÓN TEMPRANA,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.ENFERMEDADES CRÓNICAS,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.INFECCIONES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TRASMISIÓN SEXUAL,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.EMBARAZO,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 FAMILIAR,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.ABUSO 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SEXUAL,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.CÁNCER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.ANTICONCEPCIÓN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EMERGENCIA,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.ENFERMEDADES DIARREICAS O RESPIRATORIAS EN MENORES DE 5 AÑOS,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.NUTRICIÓN,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.OTRO.</a:t>
            </a:r>
            <a:endParaRPr lang="es-MX" sz="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indent="-90488" algn="just"/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 PROBLEMAS DE SALUD: 1.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LEPRA,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.TUBERCULOSIS,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.BRUCELOSIS,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.TAENOSIS/CISTICERCOSIS,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.PLANIFICACIÓN FAMILIAR,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.APOYO PSICOEMOCIONAL POR VIOLENCIA DE GÉNERO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7.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ASMA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.EPOC,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DERMATITIS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10.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EPILEPSIA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11.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VIH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12.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IVU PERSISTENTE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13.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UROLITIASIS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14.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REFLUJO GASTROESOFAGICO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15.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MIGRAÑA,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NUTRICIÓN,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.CÁNCER DE MAMA,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.CÁNCER CERVICOUTERINO,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.POSTVACUNACIÓN COVID-19,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</a:t>
            </a:r>
          </a:p>
          <a:p>
            <a:pPr marL="90488" indent="-90488" algn="just"/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MONITOREO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DISTANCIA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.AMBULATORIO,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.HOSPITALARIO,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.DOMICILIARIO</a:t>
            </a:r>
            <a:endParaRPr lang="es-MX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indent="-90488" algn="just"/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INTERCONSULTA A DISTANCIA COVID-19: </a:t>
            </a:r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pt-BR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MÉDICO GENERAL - MÉDICO ESPECIALISTA, </a:t>
            </a:r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 - MÉDICO ESPECIALISTA, </a:t>
            </a:r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.ENFERMERA - MÉDICO GENERAL, </a:t>
            </a:r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pt-BR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 - MÉDICO GENERAL CON MAS EXPERIENCIA, </a:t>
            </a:r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pt-BR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 - MÉDICO ESPECIALISTA, </a:t>
            </a:r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 - NUTRIÓLOGO, </a:t>
            </a:r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pt-BR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– </a:t>
            </a:r>
            <a:r>
              <a:rPr lang="pt-BR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PSICÓLOGO</a:t>
            </a:r>
          </a:p>
          <a:p>
            <a:pPr marL="90488" indent="-90488" algn="just"/>
            <a:r>
              <a:rPr lang="pt-BR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pt-BR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PASE DE VISITA A DISTANCIA</a:t>
            </a:r>
            <a:r>
              <a:rPr lang="pt-BR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pt-BR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.ENTRE PERSONALES DE LA SALUD, </a:t>
            </a:r>
            <a:r>
              <a:rPr lang="pt-BR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PROFESIONAL DE LA SALUD-FAMILIAR, </a:t>
            </a:r>
            <a:r>
              <a:rPr lang="pt-BR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.PACIENTE-FAMILIAR</a:t>
            </a:r>
          </a:p>
          <a:p>
            <a:pPr marL="90488" indent="-90488" algn="just"/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REFERIDO A: 1.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UNIDAD DE SALUD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URGENCIAS,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.HOSPITAL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NIVEL,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.HOSPITAL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NIVEL (INSTITUTO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SALUD U HOSPITAL DE ALTA 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ESPECIALIDAD),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.UNEMES,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.UNIDAD PSIQUATRICA Y DE SALUD MENTAL,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</a:t>
            </a:r>
          </a:p>
          <a:p>
            <a:pPr marL="90488" indent="-90488" algn="just"/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ESPECIALIDAD: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.ALERGÓLOGO,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.ANESTESIÓLOGO,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.ANGIÓLOGO,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.CARDIÓLOGO,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.CIRUJANO,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.DERMATÓLOGO,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.ENDOCRINÓLOGO,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.EPIDEMIÓLOGO,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.GASTROENTERÓLOGO,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.GERIATRA,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.GINECOOBSTÉTRA,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.HEMATÓLOGO,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.INFECTÓLOGO,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.INMUNÓLOGO,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.INTERNISTA,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CRÍTICA,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.NEFRÓLOGO,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.NEONATÓLOGO,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.NEUMÓLOGO,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.NEUROCIRUJANO,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.NEURÓLOGO,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.OFTALMÓLOGO,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.ONCÓLOGO,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.ORTOPEDISTA,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.OTORRINOLARINGÓLOGO,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.PEDIATRA,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.PROCTÓLOGO,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.PSIQUIÁTRA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.REUMATÓLOGO,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.TERAPISTA,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.TRAUMATÓLOGO,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.URGENCIÓLOGO,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.URÓLOGO,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pPr marL="90488" indent="-90488" algn="just"/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CONSEJERÍA DE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PLANIFICACIÓN FAMILIAR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.MÉTODOS 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ANTICONCEPTIVOS EN GENERAL,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.HORMONAL ORAL,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.INYECTABLE MENSUAL,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.INYECTABLE BIMESTRAL,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.INYECTABLE TRIMESTRAL,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.DISPOSITIVO INTRAUTERINO (DIU),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.IMPLANTE SUBDÉRMICO,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.OTB,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.VASECTOMÍA,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.PRESERVATIVO MASCULINO,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.PRESERVATIVO FEMENINO,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.ANTICONCEPCIÓN DE EMERGENCIA,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.DIU MEDICADO, </a:t>
            </a:r>
            <a:r>
              <a:rPr lang="es-MX" sz="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s-MX" sz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.PARCHE </a:t>
            </a:r>
            <a:r>
              <a:rPr lang="es-MX" sz="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DÉRMICO</a:t>
            </a:r>
            <a:endParaRPr lang="pt-BR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2" name="Line 103"/>
          <p:cNvSpPr>
            <a:spLocks noChangeShapeType="1"/>
          </p:cNvSpPr>
          <p:nvPr/>
        </p:nvSpPr>
        <p:spPr bwMode="auto">
          <a:xfrm>
            <a:off x="97856" y="403047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4" name="Text Box 368"/>
          <p:cNvSpPr txBox="1">
            <a:spLocks noChangeArrowheads="1"/>
          </p:cNvSpPr>
          <p:nvPr/>
        </p:nvSpPr>
        <p:spPr bwMode="auto">
          <a:xfrm>
            <a:off x="304646" y="3497863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CURP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Nombre (Nombre(s), Primer Apellido, Segundo Apellido)</a:t>
            </a:r>
          </a:p>
        </p:txBody>
      </p:sp>
      <p:sp>
        <p:nvSpPr>
          <p:cNvPr id="218" name="Text Box 368"/>
          <p:cNvSpPr txBox="1">
            <a:spLocks noChangeArrowheads="1"/>
          </p:cNvSpPr>
          <p:nvPr/>
        </p:nvSpPr>
        <p:spPr bwMode="auto">
          <a:xfrm>
            <a:off x="2039999" y="3485163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Fecha de nacimiento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Entidad de nacimiento</a:t>
            </a:r>
            <a:endParaRPr lang="es-ES_tradnl" altLang="es-MX" sz="500" b="1" dirty="0"/>
          </a:p>
        </p:txBody>
      </p:sp>
      <p:sp>
        <p:nvSpPr>
          <p:cNvPr id="220" name="Text Box 368"/>
          <p:cNvSpPr txBox="1">
            <a:spLocks noChangeArrowheads="1"/>
          </p:cNvSpPr>
          <p:nvPr/>
        </p:nvSpPr>
        <p:spPr bwMode="auto">
          <a:xfrm>
            <a:off x="3322698" y="3488338"/>
            <a:ext cx="1192329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Calle y número (Exterior/Interior)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Colonia y Localidad</a:t>
            </a:r>
          </a:p>
        </p:txBody>
      </p:sp>
      <p:sp>
        <p:nvSpPr>
          <p:cNvPr id="224" name="Text Box 368"/>
          <p:cNvSpPr txBox="1">
            <a:spLocks noChangeArrowheads="1"/>
          </p:cNvSpPr>
          <p:nvPr/>
        </p:nvSpPr>
        <p:spPr bwMode="auto">
          <a:xfrm>
            <a:off x="4570891" y="3499197"/>
            <a:ext cx="1120066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/>
              <a:t>Municipio y Entidad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/>
              <a:t>Teléfono</a:t>
            </a:r>
          </a:p>
        </p:txBody>
      </p:sp>
      <p:sp>
        <p:nvSpPr>
          <p:cNvPr id="228" name="Line 103"/>
          <p:cNvSpPr>
            <a:spLocks noChangeShapeType="1"/>
          </p:cNvSpPr>
          <p:nvPr/>
        </p:nvSpPr>
        <p:spPr bwMode="auto">
          <a:xfrm>
            <a:off x="97856" y="452970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30" name="Text Box 368"/>
          <p:cNvSpPr txBox="1">
            <a:spLocks noChangeArrowheads="1"/>
          </p:cNvSpPr>
          <p:nvPr/>
        </p:nvSpPr>
        <p:spPr bwMode="auto">
          <a:xfrm>
            <a:off x="304599" y="3998679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CURP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Nombre (Nombre(s), Primer Apellido, Segundo Apellido)</a:t>
            </a:r>
          </a:p>
        </p:txBody>
      </p:sp>
      <p:sp>
        <p:nvSpPr>
          <p:cNvPr id="240" name="Text Box 368"/>
          <p:cNvSpPr txBox="1">
            <a:spLocks noChangeArrowheads="1"/>
          </p:cNvSpPr>
          <p:nvPr/>
        </p:nvSpPr>
        <p:spPr bwMode="auto">
          <a:xfrm>
            <a:off x="2039952" y="3984390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Fecha de nacimiento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Entidad de nacimiento</a:t>
            </a:r>
            <a:endParaRPr lang="es-ES_tradnl" altLang="es-MX" sz="500" b="1" dirty="0"/>
          </a:p>
        </p:txBody>
      </p:sp>
      <p:sp>
        <p:nvSpPr>
          <p:cNvPr id="241" name="Text Box 368"/>
          <p:cNvSpPr txBox="1">
            <a:spLocks noChangeArrowheads="1"/>
          </p:cNvSpPr>
          <p:nvPr/>
        </p:nvSpPr>
        <p:spPr bwMode="auto">
          <a:xfrm>
            <a:off x="3322651" y="3987565"/>
            <a:ext cx="1192329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Calle y número (Exterior/Interior)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Colonia y Localidad</a:t>
            </a:r>
          </a:p>
        </p:txBody>
      </p:sp>
      <p:sp>
        <p:nvSpPr>
          <p:cNvPr id="242" name="Text Box 368"/>
          <p:cNvSpPr txBox="1">
            <a:spLocks noChangeArrowheads="1"/>
          </p:cNvSpPr>
          <p:nvPr/>
        </p:nvSpPr>
        <p:spPr bwMode="auto">
          <a:xfrm>
            <a:off x="4570844" y="3998424"/>
            <a:ext cx="1120066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/>
              <a:t>Municipio y Entidad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/>
              <a:t>Teléfono</a:t>
            </a:r>
          </a:p>
        </p:txBody>
      </p:sp>
      <p:sp>
        <p:nvSpPr>
          <p:cNvPr id="247" name="Line 103"/>
          <p:cNvSpPr>
            <a:spLocks noChangeShapeType="1"/>
          </p:cNvSpPr>
          <p:nvPr/>
        </p:nvSpPr>
        <p:spPr bwMode="auto">
          <a:xfrm>
            <a:off x="97856" y="503262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52" name="Text Box 368"/>
          <p:cNvSpPr txBox="1">
            <a:spLocks noChangeArrowheads="1"/>
          </p:cNvSpPr>
          <p:nvPr/>
        </p:nvSpPr>
        <p:spPr bwMode="auto">
          <a:xfrm>
            <a:off x="304599" y="4500010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CURP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Nombre (Nombre(s), Primer Apellido, Segundo Apellido)</a:t>
            </a:r>
          </a:p>
        </p:txBody>
      </p:sp>
      <p:sp>
        <p:nvSpPr>
          <p:cNvPr id="259" name="Text Box 368"/>
          <p:cNvSpPr txBox="1">
            <a:spLocks noChangeArrowheads="1"/>
          </p:cNvSpPr>
          <p:nvPr/>
        </p:nvSpPr>
        <p:spPr bwMode="auto">
          <a:xfrm>
            <a:off x="2039952" y="4487310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Fecha de nacimiento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Entidad de nacimiento</a:t>
            </a:r>
            <a:endParaRPr lang="es-ES_tradnl" altLang="es-MX" sz="500" b="1" dirty="0"/>
          </a:p>
        </p:txBody>
      </p:sp>
      <p:sp>
        <p:nvSpPr>
          <p:cNvPr id="260" name="Text Box 368"/>
          <p:cNvSpPr txBox="1">
            <a:spLocks noChangeArrowheads="1"/>
          </p:cNvSpPr>
          <p:nvPr/>
        </p:nvSpPr>
        <p:spPr bwMode="auto">
          <a:xfrm>
            <a:off x="3322651" y="4490485"/>
            <a:ext cx="1192329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Calle y número (Exterior/Interior)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Colonia y Localidad</a:t>
            </a:r>
          </a:p>
        </p:txBody>
      </p:sp>
      <p:sp>
        <p:nvSpPr>
          <p:cNvPr id="262" name="Text Box 368"/>
          <p:cNvSpPr txBox="1">
            <a:spLocks noChangeArrowheads="1"/>
          </p:cNvSpPr>
          <p:nvPr/>
        </p:nvSpPr>
        <p:spPr bwMode="auto">
          <a:xfrm>
            <a:off x="4570844" y="4501344"/>
            <a:ext cx="1120066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/>
              <a:t>Municipio y Entidad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/>
              <a:t>Teléfono</a:t>
            </a:r>
          </a:p>
        </p:txBody>
      </p:sp>
      <p:sp>
        <p:nvSpPr>
          <p:cNvPr id="264" name="Line 103"/>
          <p:cNvSpPr>
            <a:spLocks noChangeShapeType="1"/>
          </p:cNvSpPr>
          <p:nvPr/>
        </p:nvSpPr>
        <p:spPr bwMode="auto">
          <a:xfrm>
            <a:off x="97856" y="5554510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5" name="Text Box 368"/>
          <p:cNvSpPr txBox="1">
            <a:spLocks noChangeArrowheads="1"/>
          </p:cNvSpPr>
          <p:nvPr/>
        </p:nvSpPr>
        <p:spPr bwMode="auto">
          <a:xfrm>
            <a:off x="306090" y="4999673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CURP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Nombre (Nombre(s), Primer Apellido, Segundo Apellido)</a:t>
            </a:r>
          </a:p>
        </p:txBody>
      </p:sp>
      <p:sp>
        <p:nvSpPr>
          <p:cNvPr id="266" name="Text Box 368"/>
          <p:cNvSpPr txBox="1">
            <a:spLocks noChangeArrowheads="1"/>
          </p:cNvSpPr>
          <p:nvPr/>
        </p:nvSpPr>
        <p:spPr bwMode="auto">
          <a:xfrm>
            <a:off x="2046206" y="5009199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Fecha de nacimiento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Entidad de nacimiento</a:t>
            </a:r>
            <a:endParaRPr lang="es-ES_tradnl" altLang="es-MX" sz="500" b="1" dirty="0"/>
          </a:p>
        </p:txBody>
      </p:sp>
      <p:sp>
        <p:nvSpPr>
          <p:cNvPr id="267" name="Text Box 368"/>
          <p:cNvSpPr txBox="1">
            <a:spLocks noChangeArrowheads="1"/>
          </p:cNvSpPr>
          <p:nvPr/>
        </p:nvSpPr>
        <p:spPr bwMode="auto">
          <a:xfrm>
            <a:off x="3328905" y="5012374"/>
            <a:ext cx="1192329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Calle y número (Exterior/Interior)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Colonia y Localidad</a:t>
            </a:r>
          </a:p>
        </p:txBody>
      </p:sp>
      <p:sp>
        <p:nvSpPr>
          <p:cNvPr id="268" name="Text Box 368"/>
          <p:cNvSpPr txBox="1">
            <a:spLocks noChangeArrowheads="1"/>
          </p:cNvSpPr>
          <p:nvPr/>
        </p:nvSpPr>
        <p:spPr bwMode="auto">
          <a:xfrm>
            <a:off x="4577098" y="5023233"/>
            <a:ext cx="1120066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/>
              <a:t>Municipio y Entidad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/>
              <a:t>Teléfono</a:t>
            </a:r>
          </a:p>
        </p:txBody>
      </p:sp>
      <p:cxnSp>
        <p:nvCxnSpPr>
          <p:cNvPr id="269" name="Conector recto 268"/>
          <p:cNvCxnSpPr/>
          <p:nvPr/>
        </p:nvCxnSpPr>
        <p:spPr bwMode="auto">
          <a:xfrm>
            <a:off x="3394125" y="5289379"/>
            <a:ext cx="239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0" name="Line 103"/>
          <p:cNvSpPr>
            <a:spLocks noChangeShapeType="1"/>
          </p:cNvSpPr>
          <p:nvPr/>
        </p:nvSpPr>
        <p:spPr bwMode="auto">
          <a:xfrm>
            <a:off x="97856" y="6057430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1" name="Text Box 368"/>
          <p:cNvSpPr txBox="1">
            <a:spLocks noChangeArrowheads="1"/>
          </p:cNvSpPr>
          <p:nvPr/>
        </p:nvSpPr>
        <p:spPr bwMode="auto">
          <a:xfrm>
            <a:off x="306090" y="5521645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CURP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Nombre (Nombre(s), Primer Apellido, Segundo Apellido)</a:t>
            </a:r>
          </a:p>
        </p:txBody>
      </p:sp>
      <p:sp>
        <p:nvSpPr>
          <p:cNvPr id="273" name="Text Box 368"/>
          <p:cNvSpPr txBox="1">
            <a:spLocks noChangeArrowheads="1"/>
          </p:cNvSpPr>
          <p:nvPr/>
        </p:nvSpPr>
        <p:spPr bwMode="auto">
          <a:xfrm>
            <a:off x="2046206" y="5512119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Fecha de nacimiento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Entidad de nacimiento</a:t>
            </a:r>
            <a:endParaRPr lang="es-ES_tradnl" altLang="es-MX" sz="500" b="1" dirty="0"/>
          </a:p>
        </p:txBody>
      </p:sp>
      <p:sp>
        <p:nvSpPr>
          <p:cNvPr id="276" name="Text Box 368"/>
          <p:cNvSpPr txBox="1">
            <a:spLocks noChangeArrowheads="1"/>
          </p:cNvSpPr>
          <p:nvPr/>
        </p:nvSpPr>
        <p:spPr bwMode="auto">
          <a:xfrm>
            <a:off x="306043" y="6025635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CURP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Nombre (Nombre(s), Primer Apellido, Segundo Apellido)</a:t>
            </a:r>
          </a:p>
        </p:txBody>
      </p:sp>
      <p:sp>
        <p:nvSpPr>
          <p:cNvPr id="278" name="Text Box 368"/>
          <p:cNvSpPr txBox="1">
            <a:spLocks noChangeArrowheads="1"/>
          </p:cNvSpPr>
          <p:nvPr/>
        </p:nvSpPr>
        <p:spPr bwMode="auto">
          <a:xfrm>
            <a:off x="2046159" y="6011346"/>
            <a:ext cx="1937892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Fecha de nacimiento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Entidad de nacimiento</a:t>
            </a:r>
            <a:endParaRPr lang="es-ES_tradnl" altLang="es-MX" sz="500" b="1" dirty="0"/>
          </a:p>
        </p:txBody>
      </p:sp>
      <p:sp>
        <p:nvSpPr>
          <p:cNvPr id="279" name="Text Box 368"/>
          <p:cNvSpPr txBox="1">
            <a:spLocks noChangeArrowheads="1"/>
          </p:cNvSpPr>
          <p:nvPr/>
        </p:nvSpPr>
        <p:spPr bwMode="auto">
          <a:xfrm>
            <a:off x="3328858" y="6014521"/>
            <a:ext cx="1192329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Calle y número (Exterior/Interior)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Colonia y Localidad</a:t>
            </a:r>
          </a:p>
        </p:txBody>
      </p:sp>
      <p:sp>
        <p:nvSpPr>
          <p:cNvPr id="280" name="Text Box 368"/>
          <p:cNvSpPr txBox="1">
            <a:spLocks noChangeArrowheads="1"/>
          </p:cNvSpPr>
          <p:nvPr/>
        </p:nvSpPr>
        <p:spPr bwMode="auto">
          <a:xfrm>
            <a:off x="4577051" y="6025380"/>
            <a:ext cx="1120066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/>
              <a:t>Municipio y Entidad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/>
              <a:t>Teléfono</a:t>
            </a:r>
          </a:p>
        </p:txBody>
      </p:sp>
      <p:sp>
        <p:nvSpPr>
          <p:cNvPr id="289" name="Text Box 368"/>
          <p:cNvSpPr txBox="1">
            <a:spLocks noChangeArrowheads="1"/>
          </p:cNvSpPr>
          <p:nvPr/>
        </p:nvSpPr>
        <p:spPr bwMode="auto">
          <a:xfrm>
            <a:off x="3320099" y="5522102"/>
            <a:ext cx="1192329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Calle y número (Exterior/Interior)</a:t>
            </a:r>
            <a:endParaRPr lang="es-ES_tradnl" altLang="es-MX" sz="500" b="1" dirty="0"/>
          </a:p>
          <a:p>
            <a:pPr>
              <a:spcBef>
                <a:spcPts val="420"/>
              </a:spcBef>
            </a:pPr>
            <a:endParaRPr lang="es-ES_tradnl" altLang="es-MX" sz="500" b="1" dirty="0" smtClean="0"/>
          </a:p>
          <a:p>
            <a:pPr>
              <a:spcBef>
                <a:spcPts val="420"/>
              </a:spcBef>
            </a:pPr>
            <a:r>
              <a:rPr lang="es-ES_tradnl" altLang="es-MX" sz="500" b="1" dirty="0" smtClean="0"/>
              <a:t>Colonia y Localidad</a:t>
            </a:r>
          </a:p>
        </p:txBody>
      </p:sp>
      <p:sp>
        <p:nvSpPr>
          <p:cNvPr id="290" name="Text Box 368"/>
          <p:cNvSpPr txBox="1">
            <a:spLocks noChangeArrowheads="1"/>
          </p:cNvSpPr>
          <p:nvPr/>
        </p:nvSpPr>
        <p:spPr bwMode="auto">
          <a:xfrm>
            <a:off x="4568292" y="5532961"/>
            <a:ext cx="1120066" cy="2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/>
              <a:t>Municipio y Entidad</a:t>
            </a:r>
          </a:p>
          <a:p>
            <a:pPr>
              <a:spcBef>
                <a:spcPts val="420"/>
              </a:spcBef>
            </a:pPr>
            <a:endParaRPr lang="es-ES_tradnl" altLang="es-MX" sz="500" b="1" dirty="0"/>
          </a:p>
          <a:p>
            <a:pPr>
              <a:spcBef>
                <a:spcPts val="420"/>
              </a:spcBef>
            </a:pPr>
            <a:r>
              <a:rPr lang="es-ES_tradnl" altLang="es-MX" sz="500" b="1" dirty="0"/>
              <a:t>Teléfono</a:t>
            </a:r>
          </a:p>
        </p:txBody>
      </p:sp>
      <p:sp>
        <p:nvSpPr>
          <p:cNvPr id="291" name="Rectángulo 290"/>
          <p:cNvSpPr/>
          <p:nvPr/>
        </p:nvSpPr>
        <p:spPr bwMode="auto">
          <a:xfrm>
            <a:off x="107661" y="2922719"/>
            <a:ext cx="2700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94" name="Text Box 351"/>
          <p:cNvSpPr txBox="1">
            <a:spLocks noChangeArrowheads="1"/>
          </p:cNvSpPr>
          <p:nvPr/>
        </p:nvSpPr>
        <p:spPr bwMode="auto">
          <a:xfrm>
            <a:off x="9118079" y="1409351"/>
            <a:ext cx="1477173" cy="16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altLang="es-MX" sz="500" b="1" dirty="0" smtClean="0"/>
              <a:t>CO-MORBILIDADES</a:t>
            </a:r>
            <a:endParaRPr lang="es-ES_tradnl" altLang="es-MX" sz="700" dirty="0"/>
          </a:p>
        </p:txBody>
      </p:sp>
      <p:sp>
        <p:nvSpPr>
          <p:cNvPr id="237" name="Line 59"/>
          <p:cNvSpPr>
            <a:spLocks noChangeShapeType="1"/>
          </p:cNvSpPr>
          <p:nvPr/>
        </p:nvSpPr>
        <p:spPr bwMode="auto">
          <a:xfrm>
            <a:off x="7081762" y="1655962"/>
            <a:ext cx="0" cy="491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39" name="Rectángulo 238"/>
          <p:cNvSpPr/>
          <p:nvPr/>
        </p:nvSpPr>
        <p:spPr>
          <a:xfrm>
            <a:off x="6872536" y="1401876"/>
            <a:ext cx="4411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MX" sz="600" b="1" dirty="0" smtClean="0"/>
              <a:t>NO </a:t>
            </a:r>
          </a:p>
          <a:p>
            <a:pPr algn="ctr"/>
            <a:r>
              <a:rPr lang="es-ES_tradnl" altLang="es-MX" sz="600" b="1" dirty="0" smtClean="0"/>
              <a:t>COVID</a:t>
            </a:r>
            <a:endParaRPr lang="es-ES_tradnl" altLang="es-MX" sz="600" dirty="0"/>
          </a:p>
        </p:txBody>
      </p:sp>
      <p:sp>
        <p:nvSpPr>
          <p:cNvPr id="243" name="Line 345"/>
          <p:cNvSpPr>
            <a:spLocks noChangeShapeType="1"/>
          </p:cNvSpPr>
          <p:nvPr/>
        </p:nvSpPr>
        <p:spPr bwMode="auto">
          <a:xfrm>
            <a:off x="6901511" y="1650310"/>
            <a:ext cx="36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45" name="Line 60"/>
          <p:cNvSpPr>
            <a:spLocks noChangeShapeType="1"/>
          </p:cNvSpPr>
          <p:nvPr/>
        </p:nvSpPr>
        <p:spPr bwMode="auto">
          <a:xfrm>
            <a:off x="11142104" y="1553133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49" name="Rectángulo 248"/>
          <p:cNvSpPr/>
          <p:nvPr/>
        </p:nvSpPr>
        <p:spPr>
          <a:xfrm rot="16200000">
            <a:off x="10560419" y="2253429"/>
            <a:ext cx="128272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/>
            <a:r>
              <a:rPr lang="es-ES_tradnl" altLang="es-MX" sz="600" b="1" dirty="0" smtClean="0"/>
              <a:t>OTRO PROBLEMA DE SALUD</a:t>
            </a:r>
            <a:endParaRPr lang="es-ES_tradnl" altLang="es-MX" sz="600" b="1" dirty="0"/>
          </a:p>
        </p:txBody>
      </p:sp>
      <p:sp>
        <p:nvSpPr>
          <p:cNvPr id="251" name="Rectángulo 250"/>
          <p:cNvSpPr/>
          <p:nvPr/>
        </p:nvSpPr>
        <p:spPr>
          <a:xfrm rot="16200000">
            <a:off x="11014763" y="2253429"/>
            <a:ext cx="128272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20000"/>
            <a:r>
              <a:rPr lang="es-ES_tradnl" altLang="es-MX" sz="600" b="1" dirty="0" smtClean="0"/>
              <a:t>OTRO PROBLEMA DE SALUD</a:t>
            </a:r>
            <a:endParaRPr lang="es-ES_tradnl" altLang="es-MX" sz="600" b="1" dirty="0"/>
          </a:p>
        </p:txBody>
      </p:sp>
      <p:sp>
        <p:nvSpPr>
          <p:cNvPr id="275" name="Line 345"/>
          <p:cNvSpPr>
            <a:spLocks noChangeShapeType="1"/>
          </p:cNvSpPr>
          <p:nvPr/>
        </p:nvSpPr>
        <p:spPr bwMode="auto">
          <a:xfrm>
            <a:off x="6140406" y="1326163"/>
            <a:ext cx="59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55" name="Line 60"/>
          <p:cNvSpPr>
            <a:spLocks noChangeShapeType="1"/>
          </p:cNvSpPr>
          <p:nvPr/>
        </p:nvSpPr>
        <p:spPr bwMode="auto">
          <a:xfrm>
            <a:off x="11594858" y="1553133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2" name="Line 60"/>
          <p:cNvSpPr>
            <a:spLocks noChangeShapeType="1"/>
          </p:cNvSpPr>
          <p:nvPr/>
        </p:nvSpPr>
        <p:spPr bwMode="auto">
          <a:xfrm>
            <a:off x="3165031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3" name="Line 61"/>
          <p:cNvSpPr>
            <a:spLocks noChangeShapeType="1"/>
          </p:cNvSpPr>
          <p:nvPr/>
        </p:nvSpPr>
        <p:spPr bwMode="auto">
          <a:xfrm>
            <a:off x="3046119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4" name="Line 331"/>
          <p:cNvSpPr>
            <a:spLocks noChangeShapeType="1"/>
          </p:cNvSpPr>
          <p:nvPr/>
        </p:nvSpPr>
        <p:spPr bwMode="auto">
          <a:xfrm>
            <a:off x="246980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5" name="Line 63"/>
          <p:cNvSpPr>
            <a:spLocks noChangeShapeType="1"/>
          </p:cNvSpPr>
          <p:nvPr/>
        </p:nvSpPr>
        <p:spPr bwMode="auto">
          <a:xfrm>
            <a:off x="2936330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6" name="Line 61"/>
          <p:cNvSpPr>
            <a:spLocks noChangeShapeType="1"/>
          </p:cNvSpPr>
          <p:nvPr/>
        </p:nvSpPr>
        <p:spPr bwMode="auto">
          <a:xfrm>
            <a:off x="383087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7" name="Line 60"/>
          <p:cNvSpPr>
            <a:spLocks noChangeShapeType="1"/>
          </p:cNvSpPr>
          <p:nvPr/>
        </p:nvSpPr>
        <p:spPr bwMode="auto">
          <a:xfrm>
            <a:off x="2819592" y="1219558"/>
            <a:ext cx="0" cy="534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8" name="Text Box 376"/>
          <p:cNvSpPr txBox="1">
            <a:spLocks noChangeArrowheads="1"/>
          </p:cNvSpPr>
          <p:nvPr/>
        </p:nvSpPr>
        <p:spPr bwMode="auto">
          <a:xfrm>
            <a:off x="7723819" y="50951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ESPECIALIDAD:</a:t>
            </a:r>
            <a:endParaRPr lang="es-ES_tradnl" altLang="es-MX" sz="700" b="1" dirty="0"/>
          </a:p>
        </p:txBody>
      </p:sp>
      <p:sp>
        <p:nvSpPr>
          <p:cNvPr id="302" name="CuadroTexto 301"/>
          <p:cNvSpPr txBox="1"/>
          <p:nvPr/>
        </p:nvSpPr>
        <p:spPr>
          <a:xfrm>
            <a:off x="11503713" y="2880878"/>
            <a:ext cx="7421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b="1" dirty="0" smtClean="0"/>
              <a:t>5/6  7  10   8    9</a:t>
            </a:r>
            <a:endParaRPr lang="es-MX" b="1" dirty="0"/>
          </a:p>
        </p:txBody>
      </p:sp>
      <p:sp>
        <p:nvSpPr>
          <p:cNvPr id="293" name="Rectángulo 292"/>
          <p:cNvSpPr/>
          <p:nvPr/>
        </p:nvSpPr>
        <p:spPr>
          <a:xfrm rot="16200000">
            <a:off x="11425938" y="2558843"/>
            <a:ext cx="700108" cy="156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lnSpc>
                <a:spcPts val="500"/>
              </a:lnSpc>
              <a:spcBef>
                <a:spcPts val="0"/>
              </a:spcBef>
              <a:spcAft>
                <a:spcPts val="297"/>
              </a:spcAft>
            </a:pPr>
            <a:r>
              <a:rPr lang="es-ES_tradnl" altLang="es-MX" sz="600" b="1" dirty="0" smtClean="0"/>
              <a:t>COVID-19</a:t>
            </a:r>
            <a:endParaRPr lang="es-ES_tradnl" altLang="es-MX" sz="600" b="1" dirty="0"/>
          </a:p>
        </p:txBody>
      </p:sp>
      <p:sp>
        <p:nvSpPr>
          <p:cNvPr id="303" name="Rectángulo 302"/>
          <p:cNvSpPr/>
          <p:nvPr/>
        </p:nvSpPr>
        <p:spPr>
          <a:xfrm rot="16200000">
            <a:off x="11238073" y="2235356"/>
            <a:ext cx="1296244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lnSpc>
                <a:spcPts val="500"/>
              </a:lnSpc>
              <a:spcBef>
                <a:spcPts val="0"/>
              </a:spcBef>
              <a:spcAft>
                <a:spcPts val="297"/>
              </a:spcAft>
            </a:pPr>
            <a:r>
              <a:rPr lang="es-ES_tradnl" altLang="es-MX" sz="550" b="1" dirty="0" smtClean="0"/>
              <a:t>ESPECIALIDAD PARA OTRO PROBLEMA DE SALUD</a:t>
            </a:r>
            <a:endParaRPr lang="es-ES_tradnl" altLang="es-MX" sz="550" b="1" dirty="0"/>
          </a:p>
        </p:txBody>
      </p:sp>
      <p:sp>
        <p:nvSpPr>
          <p:cNvPr id="304" name="Line 61"/>
          <p:cNvSpPr>
            <a:spLocks noChangeShapeType="1"/>
          </p:cNvSpPr>
          <p:nvPr/>
        </p:nvSpPr>
        <p:spPr bwMode="auto">
          <a:xfrm>
            <a:off x="11809979" y="1887922"/>
            <a:ext cx="0" cy="46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5" name="Line 345"/>
          <p:cNvSpPr>
            <a:spLocks noChangeShapeType="1"/>
          </p:cNvSpPr>
          <p:nvPr/>
        </p:nvSpPr>
        <p:spPr bwMode="auto">
          <a:xfrm>
            <a:off x="11705107" y="1885432"/>
            <a:ext cx="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11535</TotalTime>
  <Words>1018</Words>
  <Application>Microsoft Office PowerPoint</Application>
  <PresentationFormat>Personalizado</PresentationFormat>
  <Paragraphs>192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419</cp:revision>
  <cp:lastPrinted>2019-08-23T21:13:05Z</cp:lastPrinted>
  <dcterms:created xsi:type="dcterms:W3CDTF">1999-08-26T18:48:18Z</dcterms:created>
  <dcterms:modified xsi:type="dcterms:W3CDTF">2022-11-11T03:08:13Z</dcterms:modified>
</cp:coreProperties>
</file>